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Lst>
  <p:sldSz cy="5143500" cx="9144000"/>
  <p:notesSz cx="6858000" cy="9144000"/>
  <p:embeddedFontLst>
    <p:embeddedFont>
      <p:font typeface="Montserrat SemiBold"/>
      <p:regular r:id="rId94"/>
      <p:bold r:id="rId95"/>
      <p:italic r:id="rId96"/>
      <p:boldItalic r:id="rId97"/>
    </p:embeddedFont>
    <p:embeddedFont>
      <p:font typeface="Montserrat"/>
      <p:regular r:id="rId98"/>
      <p:bold r:id="rId99"/>
      <p:italic r:id="rId100"/>
      <p:boldItalic r:id="rId101"/>
    </p:embeddedFont>
    <p:embeddedFont>
      <p:font typeface="Montserrat Medium"/>
      <p:regular r:id="rId102"/>
      <p:bold r:id="rId103"/>
      <p:italic r:id="rId104"/>
      <p:boldItalic r:id="rId105"/>
    </p:embeddedFont>
    <p:embeddedFont>
      <p:font typeface="Helvetica Neue"/>
      <p:regular r:id="rId106"/>
      <p:bold r:id="rId107"/>
      <p:italic r:id="rId108"/>
      <p:boldItalic r:id="rId109"/>
    </p:embeddedFont>
    <p:embeddedFont>
      <p:font typeface="Barlow"/>
      <p:regular r:id="rId110"/>
      <p:bold r:id="rId111"/>
      <p:italic r:id="rId112"/>
      <p:boldItalic r:id="rId113"/>
    </p:embeddedFont>
    <p:embeddedFont>
      <p:font typeface="Open Sans Light"/>
      <p:regular r:id="rId114"/>
      <p:bold r:id="rId115"/>
      <p:italic r:id="rId116"/>
      <p:boldItalic r:id="rId117"/>
    </p:embeddedFont>
    <p:embeddedFont>
      <p:font typeface="Open Sans"/>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CC33BA-E10A-4C05-8659-71DDF1C8C14C}">
  <a:tblStyle styleId="{79CC33BA-E10A-4C05-8659-71DDF1C8C1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HelveticaNeue-bold.fntdata"/><Relationship Id="rId106" Type="http://schemas.openxmlformats.org/officeDocument/2006/relationships/font" Target="fonts/HelveticaNeue-regular.fntdata"/><Relationship Id="rId105" Type="http://schemas.openxmlformats.org/officeDocument/2006/relationships/font" Target="fonts/MontserratMedium-boldItalic.fntdata"/><Relationship Id="rId104" Type="http://schemas.openxmlformats.org/officeDocument/2006/relationships/font" Target="fonts/MontserratMedium-italic.fntdata"/><Relationship Id="rId109" Type="http://schemas.openxmlformats.org/officeDocument/2006/relationships/font" Target="fonts/HelveticaNeue-boldItalic.fntdata"/><Relationship Id="rId108" Type="http://schemas.openxmlformats.org/officeDocument/2006/relationships/font" Target="fonts/HelveticaNeue-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MontserratMedium-bold.fntdata"/><Relationship Id="rId102" Type="http://schemas.openxmlformats.org/officeDocument/2006/relationships/font" Target="fonts/MontserratMedium-regular.fntdata"/><Relationship Id="rId101" Type="http://schemas.openxmlformats.org/officeDocument/2006/relationships/font" Target="fonts/Montserrat-boldItalic.fntdata"/><Relationship Id="rId100" Type="http://schemas.openxmlformats.org/officeDocument/2006/relationships/font" Target="fonts/Montserrat-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OpenSans-boldItalic.fntdata"/><Relationship Id="rId25" Type="http://schemas.openxmlformats.org/officeDocument/2006/relationships/slide" Target="slides/slide18.xml"/><Relationship Id="rId120" Type="http://schemas.openxmlformats.org/officeDocument/2006/relationships/font" Target="fonts/OpenSans-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MontserratSemiBold-bold.fntdata"/><Relationship Id="rId94" Type="http://schemas.openxmlformats.org/officeDocument/2006/relationships/font" Target="fonts/MontserratSemiBold-regular.fntdata"/><Relationship Id="rId97" Type="http://schemas.openxmlformats.org/officeDocument/2006/relationships/font" Target="fonts/MontserratSemiBold-boldItalic.fntdata"/><Relationship Id="rId96" Type="http://schemas.openxmlformats.org/officeDocument/2006/relationships/font" Target="fonts/MontserratSemiBold-italic.fntdata"/><Relationship Id="rId11" Type="http://schemas.openxmlformats.org/officeDocument/2006/relationships/slide" Target="slides/slide4.xml"/><Relationship Id="rId99" Type="http://schemas.openxmlformats.org/officeDocument/2006/relationships/font" Target="fonts/Montserrat-bold.fntdata"/><Relationship Id="rId10" Type="http://schemas.openxmlformats.org/officeDocument/2006/relationships/slide" Target="slides/slide3.xml"/><Relationship Id="rId98" Type="http://schemas.openxmlformats.org/officeDocument/2006/relationships/font" Target="fonts/Montserrat-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OpenSans-regular.fntdata"/><Relationship Id="rId117" Type="http://schemas.openxmlformats.org/officeDocument/2006/relationships/font" Target="fonts/OpenSansLight-boldItalic.fntdata"/><Relationship Id="rId116" Type="http://schemas.openxmlformats.org/officeDocument/2006/relationships/font" Target="fonts/OpenSansLight-italic.fntdata"/><Relationship Id="rId115" Type="http://schemas.openxmlformats.org/officeDocument/2006/relationships/font" Target="fonts/OpenSansLight-bold.fntdata"/><Relationship Id="rId119" Type="http://schemas.openxmlformats.org/officeDocument/2006/relationships/font" Target="fonts/OpenSans-bold.fntdata"/><Relationship Id="rId15" Type="http://schemas.openxmlformats.org/officeDocument/2006/relationships/slide" Target="slides/slide8.xml"/><Relationship Id="rId110" Type="http://schemas.openxmlformats.org/officeDocument/2006/relationships/font" Target="fonts/Barlow-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OpenSansLight-regular.fntdata"/><Relationship Id="rId18" Type="http://schemas.openxmlformats.org/officeDocument/2006/relationships/slide" Target="slides/slide11.xml"/><Relationship Id="rId113" Type="http://schemas.openxmlformats.org/officeDocument/2006/relationships/font" Target="fonts/Barlow-boldItalic.fntdata"/><Relationship Id="rId112" Type="http://schemas.openxmlformats.org/officeDocument/2006/relationships/font" Target="fonts/Barlow-italic.fntdata"/><Relationship Id="rId111" Type="http://schemas.openxmlformats.org/officeDocument/2006/relationships/font" Target="fonts/Barlow-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cba94280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cba94280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e94a1275e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e94a1275e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These are our main findings to our research questions.</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cba94280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cba94280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see an increase in identifying manipulativeness, but also increase in true. Treatment seemed to make participants more skeptical - though we do not fully understand if this is good or bad in the long term.</a:t>
            </a:r>
            <a:endParaRPr/>
          </a:p>
          <a:p>
            <a:pPr indent="0" lvl="0" marL="0" rtl="0" algn="l">
              <a:lnSpc>
                <a:spcPct val="115000"/>
              </a:lnSpc>
              <a:spcBef>
                <a:spcPts val="1200"/>
              </a:spcBef>
              <a:spcAft>
                <a:spcPts val="0"/>
              </a:spcAft>
              <a:buNone/>
            </a:pPr>
            <a:r>
              <a:rPr lang="en"/>
              <a:t>Although we were successful in increasing identifying manipulative content, we wanted to better understand the consequences of this skepticism of our true content.</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e94a127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e94a127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rgbClr val="595959"/>
                </a:solidFill>
              </a:rPr>
              <a:t>Treated participants rate all questions as more manipulative, so it wasn’t just a specific few questions (though the degree of change is different)</a:t>
            </a:r>
            <a:endParaRPr sz="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daa28d8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2daa28d8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Mention binary stuff, still no clear answer, let’s look at more possibilities</a:t>
            </a:r>
            <a:endParaRPr sz="1200">
              <a:solidFill>
                <a:srgbClr val="595959"/>
              </a:solidFill>
            </a:endParaRPr>
          </a:p>
          <a:p>
            <a:pPr indent="0" lvl="0" marL="0" rtl="0" algn="l">
              <a:lnSpc>
                <a:spcPct val="115000"/>
              </a:lnSpc>
              <a:spcBef>
                <a:spcPts val="1200"/>
              </a:spcBef>
              <a:spcAft>
                <a:spcPts val="0"/>
              </a:spcAft>
              <a:buNone/>
            </a:pPr>
            <a:r>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Much larger shift to 6 for manipulative posts. Seems like more confidence in identification.</a:t>
            </a:r>
            <a:endParaRPr sz="1200">
              <a:solidFill>
                <a:srgbClr val="595959"/>
              </a:solidFill>
            </a:endParaRPr>
          </a:p>
          <a:p>
            <a:pPr indent="0" lvl="0" marL="0" rtl="0" algn="l">
              <a:lnSpc>
                <a:spcPct val="115000"/>
              </a:lnSpc>
              <a:spcBef>
                <a:spcPts val="1200"/>
              </a:spcBef>
              <a:spcAft>
                <a:spcPts val="1200"/>
              </a:spcAft>
              <a:buNone/>
            </a:pPr>
            <a:r>
              <a:rPr lang="en" sz="1200">
                <a:solidFill>
                  <a:srgbClr val="595959"/>
                </a:solidFill>
              </a:rPr>
              <a:t>More skepticism for true items, increase feels more distributed upwards, but not as confident as manipulative posts.</a:t>
            </a:r>
            <a:endParaRPr sz="12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e94a1275e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e94a1275e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SH1</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ec49e0db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ec49e0db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t>Main task of increased identification of manipulativeness along with some unfortunate side effects, let’s now understand the driver of the increase in manipulativeness and whether they learned the tactics that we taught them.</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eda99a3e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eda99a3e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Clearly define accuracy</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Drop in accuracy across the board. Accuracy is based off of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 Tactics</a:t>
            </a:r>
            <a:endParaRPr sz="1200">
              <a:solidFill>
                <a:srgbClr val="595959"/>
              </a:solidFill>
            </a:endParaRPr>
          </a:p>
          <a:p>
            <a:pPr indent="0" lvl="0" marL="0" rtl="0" algn="l">
              <a:lnSpc>
                <a:spcPct val="115000"/>
              </a:lnSpc>
              <a:spcBef>
                <a:spcPts val="1200"/>
              </a:spcBef>
              <a:spcAft>
                <a:spcPts val="1200"/>
              </a:spcAft>
              <a:buNone/>
            </a:pPr>
            <a:r>
              <a:t/>
            </a:r>
            <a:endParaRPr sz="1200">
              <a:solidFill>
                <a:srgbClr val="595959"/>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eda99a3e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2eda99a3e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Clearly define accuracy</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Drop in accuracy across the board. Accuracy is based off of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 Tactics</a:t>
            </a:r>
            <a:endParaRPr sz="1200">
              <a:solidFill>
                <a:srgbClr val="595959"/>
              </a:solidFill>
            </a:endParaRPr>
          </a:p>
          <a:p>
            <a:pPr indent="0" lvl="0" marL="0" rtl="0" algn="l">
              <a:lnSpc>
                <a:spcPct val="115000"/>
              </a:lnSpc>
              <a:spcBef>
                <a:spcPts val="1200"/>
              </a:spcBef>
              <a:spcAft>
                <a:spcPts val="1200"/>
              </a:spcAft>
              <a:buNone/>
            </a:pPr>
            <a:r>
              <a:t/>
            </a:r>
            <a:endParaRPr sz="1200">
              <a:solidFill>
                <a:srgbClr val="595959"/>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ec49e0db0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ec49e0db0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Clearly define accuracy</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Drop in accuracy across the board. Accuracy is based off of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 Tactics</a:t>
            </a:r>
            <a:endParaRPr sz="1200">
              <a:solidFill>
                <a:srgbClr val="595959"/>
              </a:solidFill>
            </a:endParaRPr>
          </a:p>
          <a:p>
            <a:pPr indent="0" lvl="0" marL="0" rtl="0" algn="l">
              <a:lnSpc>
                <a:spcPct val="115000"/>
              </a:lnSpc>
              <a:spcBef>
                <a:spcPts val="1200"/>
              </a:spcBef>
              <a:spcAft>
                <a:spcPts val="1200"/>
              </a:spcAft>
              <a:buNone/>
            </a:pPr>
            <a:r>
              <a:t/>
            </a:r>
            <a:endParaRPr sz="1200">
              <a:solidFill>
                <a:srgbClr val="59595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65295466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65295466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eda99a3e5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2eda99a3e5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Clearly define accuracy</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Drop in accuracy across the board. Accuracy is based off of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 Tactics</a:t>
            </a:r>
            <a:endParaRPr sz="1200">
              <a:solidFill>
                <a:srgbClr val="595959"/>
              </a:solidFill>
            </a:endParaRPr>
          </a:p>
          <a:p>
            <a:pPr indent="0" lvl="0" marL="0" rtl="0" algn="l">
              <a:lnSpc>
                <a:spcPct val="115000"/>
              </a:lnSpc>
              <a:spcBef>
                <a:spcPts val="1200"/>
              </a:spcBef>
              <a:spcAft>
                <a:spcPts val="1200"/>
              </a:spcAft>
              <a:buNone/>
            </a:pPr>
            <a:r>
              <a:t/>
            </a:r>
            <a:endParaRPr sz="1200">
              <a:solidFill>
                <a:srgbClr val="59595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eda99a3e5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eda99a3e5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Clearly define accuracy</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Drop in accuracy across the board. Accuracy is based off of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 Tactics</a:t>
            </a:r>
            <a:endParaRPr sz="1200">
              <a:solidFill>
                <a:srgbClr val="595959"/>
              </a:solidFill>
            </a:endParaRPr>
          </a:p>
          <a:p>
            <a:pPr indent="0" lvl="0" marL="0" rtl="0" algn="l">
              <a:lnSpc>
                <a:spcPct val="115000"/>
              </a:lnSpc>
              <a:spcBef>
                <a:spcPts val="1200"/>
              </a:spcBef>
              <a:spcAft>
                <a:spcPts val="1200"/>
              </a:spcAft>
              <a:buNone/>
            </a:pPr>
            <a:r>
              <a:t/>
            </a:r>
            <a:endParaRPr sz="1200">
              <a:solidFill>
                <a:srgbClr val="595959"/>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e94a1275e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e94a1275e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Improvement in catching when the tactic exists. More false positives as well.</a:t>
            </a:r>
            <a:endParaRPr sz="1200">
              <a:solidFill>
                <a:srgbClr val="595959"/>
              </a:solidFill>
            </a:endParaRPr>
          </a:p>
          <a:p>
            <a:pPr indent="0" lvl="0" marL="0" rtl="0" algn="l">
              <a:lnSpc>
                <a:spcPct val="115000"/>
              </a:lnSpc>
              <a:spcBef>
                <a:spcPts val="1200"/>
              </a:spcBef>
              <a:spcAft>
                <a:spcPts val="1200"/>
              </a:spcAft>
              <a:buNone/>
            </a:pPr>
            <a:r>
              <a:rPr lang="en" sz="1200">
                <a:solidFill>
                  <a:srgbClr val="595959"/>
                </a:solidFill>
              </a:rPr>
              <a:t>Investigate the increase in FPR</a:t>
            </a:r>
            <a:endParaRPr sz="1200">
              <a:solidFill>
                <a:srgbClr val="595959"/>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e94a127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2e94a127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595959"/>
                </a:solidFill>
              </a:rPr>
              <a:t>Selecting more checkboxes (multiselect)</a:t>
            </a:r>
            <a:endParaRPr sz="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2daa28d83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2daa28d83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ec49e0db0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ec49e0db0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2eda99a3e5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2eda99a3e5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Clearly define accuracy</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Drop in accuracy across the board. Accuracy is based off of ,</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 Tactics</a:t>
            </a:r>
            <a:endParaRPr sz="1200">
              <a:solidFill>
                <a:srgbClr val="595959"/>
              </a:solidFill>
            </a:endParaRPr>
          </a:p>
          <a:p>
            <a:pPr indent="0" lvl="0" marL="0" rtl="0" algn="l">
              <a:lnSpc>
                <a:spcPct val="115000"/>
              </a:lnSpc>
              <a:spcBef>
                <a:spcPts val="1200"/>
              </a:spcBef>
              <a:spcAft>
                <a:spcPts val="1200"/>
              </a:spcAft>
              <a:buNone/>
            </a:pPr>
            <a:r>
              <a:t/>
            </a:r>
            <a:endParaRPr sz="1200">
              <a:solidFill>
                <a:srgbClr val="595959"/>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e94a1275e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e94a1275e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ec49e0db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ec49e0db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595959"/>
                </a:solidFill>
              </a:rPr>
              <a:t>Improvement in catching when the tactic exists. More false positives in recognition of tactic</a:t>
            </a:r>
            <a:endParaRPr sz="5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2e94a1275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2e94a1275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595959"/>
                </a:solidFill>
              </a:rPr>
              <a:t>Improvement in catching when the tactic exists. More false positives in recognition of tactic</a:t>
            </a:r>
            <a:endParaRPr sz="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cba94280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cba94280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daa28d83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2daa28d83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595959"/>
                </a:solidFill>
              </a:rPr>
              <a:t>Minimal change mainly due to opposing directions of true again</a:t>
            </a:r>
            <a:endParaRPr sz="5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2e94a1275e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2e94a1275e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(potentially to be safe with their choices).</a:t>
            </a:r>
            <a:endParaRPr sz="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2e94a1275e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2e94a1275e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Accuracy + slide 20</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2e94a1275e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2e94a1275e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Accuracy + slide 20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More in appendix</a:t>
            </a:r>
            <a:endParaRPr>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2ec49e0db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2ec49e0db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2cba94280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2cba94280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2ec49e0db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2ec49e0db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2e0fb03f46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2e0fb03f46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SH1</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2e94a1275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2e94a1275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2cba94280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2cba94280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65295466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65295466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introduction to why this is important + big picture goals and very big picture of our approach. Disclaimer about misinformation versus manipulative information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2e94a1275e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2e94a1275e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2cba94280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2cba94280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2eda99a3e5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2eda99a3e5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500"/>
              <a:t>Higher touch might be needed, tactics are promising, explore additional ones, address general skepticism with follow up, rave reviews - general design is good, generaliyability</a:t>
            </a:r>
            <a:endParaRPr sz="5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2e94a1275e_5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2e94a1275e_5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2ac2f9485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2ac2f9485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5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265295466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265295466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262b06af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262b06a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2e0fb03f4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2e0fb03f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595959"/>
                </a:solidFill>
              </a:rPr>
              <a:t>Improvement in catching when the tactic exists. More false positives in recognition of tactic</a:t>
            </a:r>
            <a:endParaRPr sz="5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2daa28d83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2daa28d8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595959"/>
                </a:solidFill>
              </a:rPr>
              <a:t>Improvement in catching when the tactic exists. More false positives in recognition of tactic</a:t>
            </a:r>
            <a:endParaRPr sz="5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2e94a1275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2e94a1275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595959"/>
                </a:solidFill>
              </a:rPr>
              <a:t>Improvement in catching when the tactic exists. More false positives in recognition of tactic</a:t>
            </a:r>
            <a:endParaRPr sz="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6529549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6529549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595959"/>
                </a:solidFill>
              </a:rPr>
              <a:t>based off of First Draft News’s “inoculation against misinformation” SMS course</a:t>
            </a:r>
            <a:endParaRPr sz="5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2e94a1275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2e94a1275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2e0fb03f4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2e0fb03f4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2e0fb03f46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2e0fb03f46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2e0fb03f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2e0fb03f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2e94a1275e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2e94a1275e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1c725b99f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1c725b99f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2e94a1275e_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2e94a1275e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265295498d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265295498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considerations and big picture of what we are doing, how we get to the research questions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265295498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265295498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651e926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2651e926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eda99a3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eda99a3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i="1" lang="en" sz="1500">
                <a:solidFill>
                  <a:srgbClr val="595959"/>
                </a:solidFill>
              </a:rPr>
              <a:t>Produce clean covariates for HTE analysis = Avoid influence on covariates by pre-test (or by entire thing)</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2651e92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2651e92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265295498d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265295498d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2651e9263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2651e9263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2651e9263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2651e9263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2651e92637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2651e92637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262b06af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262b06af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2651e9263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2651e9263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desired behavior for true and false?</a:t>
            </a:r>
            <a:endParaRPr/>
          </a:p>
          <a:p>
            <a:pPr indent="0" lvl="0" marL="0" rtl="0" algn="l">
              <a:spcBef>
                <a:spcPts val="0"/>
              </a:spcBef>
              <a:spcAft>
                <a:spcPts val="0"/>
              </a:spcAft>
              <a:buNone/>
            </a:pPr>
            <a:r>
              <a:rPr lang="en"/>
              <a:t>How do we ask the question to get truthful/accurate responses that are reflective of what users would actually do?</a:t>
            </a:r>
            <a:endParaRPr/>
          </a:p>
          <a:p>
            <a:pPr indent="0" lvl="0" marL="0" rtl="0" algn="l">
              <a:spcBef>
                <a:spcPts val="0"/>
              </a:spcBef>
              <a:spcAft>
                <a:spcPts val="0"/>
              </a:spcAft>
              <a:buNone/>
            </a:pPr>
            <a:r>
              <a:rPr lang="en"/>
              <a:t>How do we prevent the questions from biasing future answers?</a:t>
            </a:r>
            <a:endParaRPr/>
          </a:p>
          <a:p>
            <a:pPr indent="0" lvl="0" marL="0" rtl="0" algn="l">
              <a:spcBef>
                <a:spcPts val="0"/>
              </a:spcBef>
              <a:spcAft>
                <a:spcPts val="0"/>
              </a:spcAft>
              <a:buNone/>
            </a:pPr>
            <a:r>
              <a:rPr lang="en"/>
              <a:t>What questions/behaviors are topic agnostic?</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265295498d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265295498d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Susceptibility: from literature and related to partner, Income from HTE and related to partner, Ideology from literature and partner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265295498d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265295498d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265295498d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265295498d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H1: Participants will rate misinformation as significantly more manipulative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H0,real: Participants will not rate real news as significantly more manipulative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H2: Participants will be less likely to share misinformation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H3: Participants will be more likely to research/fact check misinformation after taking the mini-course.</a:t>
            </a:r>
            <a:endParaRPr>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cba94280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cba94280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265295498d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265295498d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H1: Participants will rate misinformation as significantly more manipulative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H0,real: Participants will not rate real news as significantly more manipulative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H2: Participants will be less likely to share misinformation after taking the mini-course.</a:t>
            </a:r>
            <a:endParaRPr sz="1150">
              <a:solidFill>
                <a:srgbClr val="777777"/>
              </a:solidFill>
              <a:highlight>
                <a:srgbClr val="FFF2CC"/>
              </a:highlight>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Char char="●"/>
            </a:pPr>
            <a:r>
              <a:rPr lang="en" sz="1150">
                <a:solidFill>
                  <a:srgbClr val="777777"/>
                </a:solidFill>
                <a:highlight>
                  <a:srgbClr val="FFF2CC"/>
                </a:highlight>
                <a:latin typeface="Georgia"/>
                <a:ea typeface="Georgia"/>
                <a:cs typeface="Georgia"/>
                <a:sym typeface="Georgia"/>
              </a:rPr>
              <a:t>H3: Participants will be more likely to research/fact check misinformation after taking the mini-course.</a:t>
            </a:r>
            <a:endParaRPr>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265295498d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265295498d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265295498d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1265295498d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265295498d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265295498d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265295498d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265295498d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265295498d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265295498d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2651e9263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2651e9263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26529546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26529546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2651e92637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2651e92637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2651e92637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2651e92637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ee06043d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ee06043d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i="1" lang="en" sz="1500">
                <a:solidFill>
                  <a:srgbClr val="595959"/>
                </a:solidFill>
              </a:rPr>
              <a:t>Produce clean covariates for HTE analysis = Avoid influence on covariates by pre-test (or by entire thing)</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2651e92637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2651e92637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651e92637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651e92637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2651e92637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12651e92637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2651e92637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2651e92637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2651e92637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2651e92637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2651e92637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2651e92637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2651e92637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2651e92637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eda99a3e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eda99a3e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Montserrat"/>
                <a:ea typeface="Montserrat"/>
                <a:cs typeface="Montserrat"/>
                <a:sym typeface="Montserrat"/>
              </a:rPr>
              <a:t>Which </a:t>
            </a:r>
            <a:r>
              <a:rPr b="1" lang="en" sz="1400">
                <a:solidFill>
                  <a:srgbClr val="595959"/>
                </a:solidFill>
                <a:latin typeface="Montserrat"/>
                <a:ea typeface="Montserrat"/>
                <a:cs typeface="Montserrat"/>
                <a:sym typeface="Montserrat"/>
              </a:rPr>
              <a:t>aspect</a:t>
            </a:r>
            <a:r>
              <a:rPr lang="en" sz="1400">
                <a:solidFill>
                  <a:srgbClr val="595959"/>
                </a:solidFill>
                <a:latin typeface="Montserrat"/>
                <a:ea typeface="Montserrat"/>
                <a:cs typeface="Montserrat"/>
                <a:sym typeface="Montserrat"/>
              </a:rPr>
              <a:t> of the post is manipulative? – mention that we had the tree covered tactics, one additional, none, other</a:t>
            </a:r>
            <a:endParaRPr sz="1400">
              <a:solidFill>
                <a:srgbClr val="595959"/>
              </a:solidFill>
              <a:latin typeface="Montserrat"/>
              <a:ea typeface="Montserrat"/>
              <a:cs typeface="Montserrat"/>
              <a:sym typeface="Montserrat"/>
            </a:endParaRPr>
          </a:p>
          <a:p>
            <a:pPr indent="0" lvl="0" marL="0" rtl="0" algn="l">
              <a:lnSpc>
                <a:spcPct val="115000"/>
              </a:lnSpc>
              <a:spcBef>
                <a:spcPts val="1000"/>
              </a:spcBef>
              <a:spcAft>
                <a:spcPts val="1000"/>
              </a:spcAft>
              <a:buNone/>
            </a:pPr>
            <a:r>
              <a:t/>
            </a:r>
            <a:endParaRPr sz="1400">
              <a:solidFill>
                <a:srgbClr val="595959"/>
              </a:solidFill>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17.png"/><Relationship Id="rId11" Type="http://schemas.openxmlformats.org/officeDocument/2006/relationships/image" Target="../media/image15.png"/><Relationship Id="rId10" Type="http://schemas.openxmlformats.org/officeDocument/2006/relationships/image" Target="../media/image10.png"/><Relationship Id="rId12" Type="http://schemas.openxmlformats.org/officeDocument/2006/relationships/image" Target="../media/image16.jpg"/><Relationship Id="rId9"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ement">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1051200" y="857250"/>
            <a:ext cx="7041600" cy="324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3"/>
          <p:cNvSpPr txBox="1"/>
          <p:nvPr>
            <p:ph idx="1" type="body"/>
          </p:nvPr>
        </p:nvSpPr>
        <p:spPr>
          <a:xfrm>
            <a:off x="161181" y="148125"/>
            <a:ext cx="3726300" cy="431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 name="Google Shape;53;p13"/>
          <p:cNvSpPr txBox="1"/>
          <p:nvPr>
            <p:ph idx="2" type="body"/>
          </p:nvPr>
        </p:nvSpPr>
        <p:spPr>
          <a:xfrm>
            <a:off x="161181" y="376725"/>
            <a:ext cx="3726300" cy="431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0"/>
              </a:spcBef>
              <a:spcAft>
                <a:spcPts val="0"/>
              </a:spcAft>
              <a:buClr>
                <a:srgbClr val="FF4F42"/>
              </a:buClr>
              <a:buSzPts val="1200"/>
              <a:buChar char="○"/>
              <a:defRPr sz="1200">
                <a:solidFill>
                  <a:srgbClr val="FF4F42"/>
                </a:solidFill>
              </a:defRPr>
            </a:lvl2pPr>
            <a:lvl3pPr indent="-304800" lvl="2" marL="1371600" rtl="0">
              <a:spcBef>
                <a:spcPts val="0"/>
              </a:spcBef>
              <a:spcAft>
                <a:spcPts val="0"/>
              </a:spcAft>
              <a:buClr>
                <a:srgbClr val="FF4F42"/>
              </a:buClr>
              <a:buSzPts val="1200"/>
              <a:buChar char="■"/>
              <a:defRPr sz="1200">
                <a:solidFill>
                  <a:srgbClr val="FF4F42"/>
                </a:solidFill>
              </a:defRPr>
            </a:lvl3pPr>
            <a:lvl4pPr indent="-304800" lvl="3" marL="1828800" rtl="0">
              <a:spcBef>
                <a:spcPts val="0"/>
              </a:spcBef>
              <a:spcAft>
                <a:spcPts val="0"/>
              </a:spcAft>
              <a:buClr>
                <a:srgbClr val="FF4F42"/>
              </a:buClr>
              <a:buSzPts val="1200"/>
              <a:buChar char="●"/>
              <a:defRPr sz="1200">
                <a:solidFill>
                  <a:srgbClr val="FF4F42"/>
                </a:solidFill>
              </a:defRPr>
            </a:lvl4pPr>
            <a:lvl5pPr indent="-304800" lvl="4" marL="2286000" rtl="0">
              <a:spcBef>
                <a:spcPts val="0"/>
              </a:spcBef>
              <a:spcAft>
                <a:spcPts val="0"/>
              </a:spcAft>
              <a:buClr>
                <a:srgbClr val="FF4F42"/>
              </a:buClr>
              <a:buSzPts val="1200"/>
              <a:buChar char="○"/>
              <a:defRPr sz="1200">
                <a:solidFill>
                  <a:srgbClr val="FF4F42"/>
                </a:solidFill>
              </a:defRPr>
            </a:lvl5pPr>
            <a:lvl6pPr indent="-304800" lvl="5" marL="2743200" rtl="0">
              <a:spcBef>
                <a:spcPts val="0"/>
              </a:spcBef>
              <a:spcAft>
                <a:spcPts val="0"/>
              </a:spcAft>
              <a:buClr>
                <a:srgbClr val="FF4F42"/>
              </a:buClr>
              <a:buSzPts val="1200"/>
              <a:buChar char="■"/>
              <a:defRPr sz="1200">
                <a:solidFill>
                  <a:srgbClr val="FF4F42"/>
                </a:solidFill>
              </a:defRPr>
            </a:lvl6pPr>
            <a:lvl7pPr indent="-304800" lvl="6" marL="3200400" rtl="0">
              <a:spcBef>
                <a:spcPts val="0"/>
              </a:spcBef>
              <a:spcAft>
                <a:spcPts val="0"/>
              </a:spcAft>
              <a:buClr>
                <a:srgbClr val="FF4F42"/>
              </a:buClr>
              <a:buSzPts val="1200"/>
              <a:buChar char="●"/>
              <a:defRPr sz="1200">
                <a:solidFill>
                  <a:srgbClr val="FF4F42"/>
                </a:solidFill>
              </a:defRPr>
            </a:lvl7pPr>
            <a:lvl8pPr indent="-304800" lvl="7" marL="3657600" rtl="0">
              <a:spcBef>
                <a:spcPts val="0"/>
              </a:spcBef>
              <a:spcAft>
                <a:spcPts val="0"/>
              </a:spcAft>
              <a:buClr>
                <a:srgbClr val="FF4F42"/>
              </a:buClr>
              <a:buSzPts val="1200"/>
              <a:buChar char="○"/>
              <a:defRPr sz="1200">
                <a:solidFill>
                  <a:srgbClr val="FF4F42"/>
                </a:solidFill>
              </a:defRPr>
            </a:lvl8pPr>
            <a:lvl9pPr indent="-304800" lvl="8" marL="4114800" rtl="0">
              <a:spcBef>
                <a:spcPts val="0"/>
              </a:spcBef>
              <a:spcAft>
                <a:spcPts val="0"/>
              </a:spcAft>
              <a:buClr>
                <a:srgbClr val="FF4F42"/>
              </a:buClr>
              <a:buSzPts val="1200"/>
              <a:buChar char="■"/>
              <a:defRPr sz="1200">
                <a:solidFill>
                  <a:srgbClr val="FF4F42"/>
                </a:solidFill>
              </a:defRPr>
            </a:lvl9pPr>
          </a:lstStyle>
          <a:p/>
        </p:txBody>
      </p:sp>
      <p:pic>
        <p:nvPicPr>
          <p:cNvPr id="54" name="Google Shape;54;p13"/>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APTION_ONLY_1">
    <p:spTree>
      <p:nvGrpSpPr>
        <p:cNvPr id="56" name="Shape 56"/>
        <p:cNvGrpSpPr/>
        <p:nvPr/>
      </p:nvGrpSpPr>
      <p:grpSpPr>
        <a:xfrm>
          <a:off x="0" y="0"/>
          <a:ext cx="0" cy="0"/>
          <a:chOff x="0" y="0"/>
          <a:chExt cx="0" cy="0"/>
        </a:xfrm>
      </p:grpSpPr>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4"/>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4F42"/>
        </a:solidFill>
      </p:bgPr>
    </p:bg>
    <p:spTree>
      <p:nvGrpSpPr>
        <p:cNvPr id="65" name="Shape 65"/>
        <p:cNvGrpSpPr/>
        <p:nvPr/>
      </p:nvGrpSpPr>
      <p:grpSpPr>
        <a:xfrm>
          <a:off x="0" y="0"/>
          <a:ext cx="0" cy="0"/>
          <a:chOff x="0" y="0"/>
          <a:chExt cx="0" cy="0"/>
        </a:xfrm>
      </p:grpSpPr>
      <p:sp>
        <p:nvSpPr>
          <p:cNvPr id="66" name="Google Shape;66;p16"/>
          <p:cNvSpPr txBox="1"/>
          <p:nvPr>
            <p:ph type="ctrTitle"/>
          </p:nvPr>
        </p:nvSpPr>
        <p:spPr>
          <a:xfrm>
            <a:off x="1303025" y="1351450"/>
            <a:ext cx="6516900" cy="1293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7" name="Google Shape;67;p16"/>
          <p:cNvSpPr txBox="1"/>
          <p:nvPr>
            <p:ph idx="1" type="subTitle"/>
          </p:nvPr>
        </p:nvSpPr>
        <p:spPr>
          <a:xfrm>
            <a:off x="1760225" y="2529325"/>
            <a:ext cx="7130700" cy="12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3600"/>
              <a:buNone/>
              <a:defRPr sz="3600">
                <a:solidFill>
                  <a:srgbClr val="FFFFFF"/>
                </a:solidFill>
              </a:defRPr>
            </a:lvl1pPr>
            <a:lvl2pPr lvl="1" rtl="0">
              <a:lnSpc>
                <a:spcPct val="100000"/>
              </a:lnSpc>
              <a:spcBef>
                <a:spcPts val="0"/>
              </a:spcBef>
              <a:spcAft>
                <a:spcPts val="0"/>
              </a:spcAft>
              <a:buSzPts val="3600"/>
              <a:buNone/>
              <a:defRPr sz="3600"/>
            </a:lvl2pPr>
            <a:lvl3pPr lvl="2" rtl="0">
              <a:lnSpc>
                <a:spcPct val="100000"/>
              </a:lnSpc>
              <a:spcBef>
                <a:spcPts val="0"/>
              </a:spcBef>
              <a:spcAft>
                <a:spcPts val="0"/>
              </a:spcAft>
              <a:buSzPts val="3600"/>
              <a:buNone/>
              <a:defRPr sz="3600"/>
            </a:lvl3pPr>
            <a:lvl4pPr lvl="3" rtl="0">
              <a:lnSpc>
                <a:spcPct val="100000"/>
              </a:lnSpc>
              <a:spcBef>
                <a:spcPts val="0"/>
              </a:spcBef>
              <a:spcAft>
                <a:spcPts val="0"/>
              </a:spcAft>
              <a:buSzPts val="3600"/>
              <a:buNone/>
              <a:defRPr sz="3600"/>
            </a:lvl4pPr>
            <a:lvl5pPr lvl="4" rtl="0">
              <a:lnSpc>
                <a:spcPct val="100000"/>
              </a:lnSpc>
              <a:spcBef>
                <a:spcPts val="0"/>
              </a:spcBef>
              <a:spcAft>
                <a:spcPts val="0"/>
              </a:spcAft>
              <a:buSzPts val="3600"/>
              <a:buNone/>
              <a:defRPr sz="3600"/>
            </a:lvl5pPr>
            <a:lvl6pPr lvl="5" rtl="0">
              <a:lnSpc>
                <a:spcPct val="100000"/>
              </a:lnSpc>
              <a:spcBef>
                <a:spcPts val="0"/>
              </a:spcBef>
              <a:spcAft>
                <a:spcPts val="0"/>
              </a:spcAft>
              <a:buSzPts val="3600"/>
              <a:buNone/>
              <a:defRPr sz="3600"/>
            </a:lvl6pPr>
            <a:lvl7pPr lvl="6" rtl="0">
              <a:lnSpc>
                <a:spcPct val="100000"/>
              </a:lnSpc>
              <a:spcBef>
                <a:spcPts val="0"/>
              </a:spcBef>
              <a:spcAft>
                <a:spcPts val="0"/>
              </a:spcAft>
              <a:buSzPts val="3600"/>
              <a:buNone/>
              <a:defRPr sz="3600"/>
            </a:lvl7pPr>
            <a:lvl8pPr lvl="7" rtl="0">
              <a:lnSpc>
                <a:spcPct val="100000"/>
              </a:lnSpc>
              <a:spcBef>
                <a:spcPts val="0"/>
              </a:spcBef>
              <a:spcAft>
                <a:spcPts val="0"/>
              </a:spcAft>
              <a:buSzPts val="3600"/>
              <a:buNone/>
              <a:defRPr sz="3600"/>
            </a:lvl8pPr>
            <a:lvl9pPr lvl="8" rtl="0">
              <a:lnSpc>
                <a:spcPct val="100000"/>
              </a:lnSpc>
              <a:spcBef>
                <a:spcPts val="0"/>
              </a:spcBef>
              <a:spcAft>
                <a:spcPts val="0"/>
              </a:spcAft>
              <a:buSzPts val="3600"/>
              <a:buNone/>
              <a:defRPr sz="3600"/>
            </a:lvl9pPr>
          </a:lstStyle>
          <a:p/>
        </p:txBody>
      </p:sp>
      <p:pic>
        <p:nvPicPr>
          <p:cNvPr id="68" name="Google Shape;68;p16"/>
          <p:cNvPicPr preferRelativeResize="0"/>
          <p:nvPr/>
        </p:nvPicPr>
        <p:blipFill rotWithShape="1">
          <a:blip r:embed="rId2">
            <a:alphaModFix/>
          </a:blip>
          <a:srcRect b="0" l="10" r="-10" t="0"/>
          <a:stretch/>
        </p:blipFill>
        <p:spPr>
          <a:xfrm>
            <a:off x="134042" y="124747"/>
            <a:ext cx="2464074" cy="582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ement" type="secHead">
  <p:cSld name="SECTION_HEADER">
    <p:spTree>
      <p:nvGrpSpPr>
        <p:cNvPr id="69" name="Shape 69"/>
        <p:cNvGrpSpPr/>
        <p:nvPr/>
      </p:nvGrpSpPr>
      <p:grpSpPr>
        <a:xfrm>
          <a:off x="0" y="0"/>
          <a:ext cx="0" cy="0"/>
          <a:chOff x="0" y="0"/>
          <a:chExt cx="0" cy="0"/>
        </a:xfrm>
      </p:grpSpPr>
      <p:sp>
        <p:nvSpPr>
          <p:cNvPr id="70" name="Google Shape;70;p17"/>
          <p:cNvSpPr txBox="1"/>
          <p:nvPr>
            <p:ph type="title"/>
          </p:nvPr>
        </p:nvSpPr>
        <p:spPr>
          <a:xfrm>
            <a:off x="1051200" y="857250"/>
            <a:ext cx="7041600" cy="324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17"/>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73" name="Google Shape;73;p17"/>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ement 1">
  <p:cSld name="SECTION_HEADER_2">
    <p:spTree>
      <p:nvGrpSpPr>
        <p:cNvPr id="75" name="Shape 75"/>
        <p:cNvGrpSpPr/>
        <p:nvPr/>
      </p:nvGrpSpPr>
      <p:grpSpPr>
        <a:xfrm>
          <a:off x="0" y="0"/>
          <a:ext cx="0" cy="0"/>
          <a:chOff x="0" y="0"/>
          <a:chExt cx="0" cy="0"/>
        </a:xfrm>
      </p:grpSpPr>
      <p:sp>
        <p:nvSpPr>
          <p:cNvPr id="76" name="Google Shape;76;p18"/>
          <p:cNvSpPr txBox="1"/>
          <p:nvPr>
            <p:ph type="title"/>
          </p:nvPr>
        </p:nvSpPr>
        <p:spPr>
          <a:xfrm>
            <a:off x="1051200" y="857250"/>
            <a:ext cx="7041600" cy="324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8"/>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8"/>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80" name="Google Shape;80;p18"/>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longform">
  <p:cSld name="SECTION_HEADER_1">
    <p:spTree>
      <p:nvGrpSpPr>
        <p:cNvPr id="81" name="Shape 81"/>
        <p:cNvGrpSpPr/>
        <p:nvPr/>
      </p:nvGrpSpPr>
      <p:grpSpPr>
        <a:xfrm>
          <a:off x="0" y="0"/>
          <a:ext cx="0" cy="0"/>
          <a:chOff x="0" y="0"/>
          <a:chExt cx="0" cy="0"/>
        </a:xfrm>
      </p:grpSpPr>
      <p:sp>
        <p:nvSpPr>
          <p:cNvPr id="82" name="Google Shape;82;p19"/>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 name="Google Shape;83;p19"/>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84" name="Google Shape;84;p19"/>
          <p:cNvPicPr preferRelativeResize="0"/>
          <p:nvPr/>
        </p:nvPicPr>
        <p:blipFill rotWithShape="1">
          <a:blip r:embed="rId2">
            <a:alphaModFix/>
          </a:blip>
          <a:srcRect b="3512" l="40532" r="0" t="0"/>
          <a:stretch/>
        </p:blipFill>
        <p:spPr>
          <a:xfrm>
            <a:off x="4448175" y="200025"/>
            <a:ext cx="4470073" cy="4531199"/>
          </a:xfrm>
          <a:prstGeom prst="rect">
            <a:avLst/>
          </a:prstGeom>
          <a:noFill/>
          <a:ln>
            <a:noFill/>
          </a:ln>
        </p:spPr>
      </p:pic>
      <p:sp>
        <p:nvSpPr>
          <p:cNvPr id="85" name="Google Shape;85;p19"/>
          <p:cNvSpPr txBox="1"/>
          <p:nvPr>
            <p:ph idx="12" type="sldNum"/>
          </p:nvPr>
        </p:nvSpPr>
        <p:spPr>
          <a:xfrm>
            <a:off x="8784951" y="4663225"/>
            <a:ext cx="236100" cy="393600"/>
          </a:xfrm>
          <a:prstGeom prst="rect">
            <a:avLst/>
          </a:prstGeom>
          <a:solidFill>
            <a:srgbClr val="FFFFFF"/>
          </a:solidFill>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9"/>
          <p:cNvSpPr txBox="1"/>
          <p:nvPr>
            <p:ph idx="3" type="body"/>
          </p:nvPr>
        </p:nvSpPr>
        <p:spPr>
          <a:xfrm>
            <a:off x="1114425" y="1152475"/>
            <a:ext cx="4305300" cy="2790900"/>
          </a:xfrm>
          <a:prstGeom prst="rect">
            <a:avLst/>
          </a:prstGeom>
          <a:solidFill>
            <a:srgbClr val="FFFFFF"/>
          </a:solid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87" name="Google Shape;87;p19"/>
          <p:cNvPicPr preferRelativeResize="0"/>
          <p:nvPr/>
        </p:nvPicPr>
        <p:blipFill rotWithShape="1">
          <a:blip r:embed="rId3">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20"/>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20"/>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92" name="Google Shape;92;p20"/>
          <p:cNvSpPr txBox="1"/>
          <p:nvPr>
            <p:ph idx="3" type="body"/>
          </p:nvPr>
        </p:nvSpPr>
        <p:spPr>
          <a:xfrm>
            <a:off x="1114425" y="1152475"/>
            <a:ext cx="43053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93" name="Google Shape;93;p20"/>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
        <p:nvSpPr>
          <p:cNvPr id="96" name="Google Shape;96;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
        <p:nvSpPr>
          <p:cNvPr id="97" name="Google Shape;9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98" name="Google Shape;98;p21"/>
          <p:cNvCxnSpPr/>
          <p:nvPr/>
        </p:nvCxnSpPr>
        <p:spPr>
          <a:xfrm>
            <a:off x="4575200" y="1323638"/>
            <a:ext cx="0" cy="2724600"/>
          </a:xfrm>
          <a:prstGeom prst="straightConnector1">
            <a:avLst/>
          </a:prstGeom>
          <a:noFill/>
          <a:ln cap="flat" cmpd="sng" w="9525">
            <a:solidFill>
              <a:srgbClr val="FF4F42"/>
            </a:solidFill>
            <a:prstDash val="solid"/>
            <a:round/>
            <a:headEnd len="med" w="med" type="none"/>
            <a:tailEnd len="med" w="med" type="none"/>
          </a:ln>
        </p:spPr>
      </p:cxnSp>
      <p:sp>
        <p:nvSpPr>
          <p:cNvPr id="99" name="Google Shape;99;p21"/>
          <p:cNvSpPr txBox="1"/>
          <p:nvPr>
            <p:ph idx="3"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21"/>
          <p:cNvSpPr txBox="1"/>
          <p:nvPr>
            <p:ph idx="4"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0"/>
              </a:spcBef>
              <a:spcAft>
                <a:spcPts val="0"/>
              </a:spcAft>
              <a:buClr>
                <a:srgbClr val="FF4F42"/>
              </a:buClr>
              <a:buSzPts val="1200"/>
              <a:buChar char="○"/>
              <a:defRPr sz="1200">
                <a:solidFill>
                  <a:srgbClr val="FF4F42"/>
                </a:solidFill>
              </a:defRPr>
            </a:lvl2pPr>
            <a:lvl3pPr indent="-304800" lvl="2" marL="1371600" rtl="0">
              <a:spcBef>
                <a:spcPts val="0"/>
              </a:spcBef>
              <a:spcAft>
                <a:spcPts val="0"/>
              </a:spcAft>
              <a:buClr>
                <a:srgbClr val="FF4F42"/>
              </a:buClr>
              <a:buSzPts val="1200"/>
              <a:buChar char="■"/>
              <a:defRPr sz="1200">
                <a:solidFill>
                  <a:srgbClr val="FF4F42"/>
                </a:solidFill>
              </a:defRPr>
            </a:lvl3pPr>
            <a:lvl4pPr indent="-304800" lvl="3" marL="1828800" rtl="0">
              <a:spcBef>
                <a:spcPts val="0"/>
              </a:spcBef>
              <a:spcAft>
                <a:spcPts val="0"/>
              </a:spcAft>
              <a:buClr>
                <a:srgbClr val="FF4F42"/>
              </a:buClr>
              <a:buSzPts val="1200"/>
              <a:buChar char="●"/>
              <a:defRPr sz="1200">
                <a:solidFill>
                  <a:srgbClr val="FF4F42"/>
                </a:solidFill>
              </a:defRPr>
            </a:lvl4pPr>
            <a:lvl5pPr indent="-304800" lvl="4" marL="2286000" rtl="0">
              <a:spcBef>
                <a:spcPts val="0"/>
              </a:spcBef>
              <a:spcAft>
                <a:spcPts val="0"/>
              </a:spcAft>
              <a:buClr>
                <a:srgbClr val="FF4F42"/>
              </a:buClr>
              <a:buSzPts val="1200"/>
              <a:buChar char="○"/>
              <a:defRPr sz="1200">
                <a:solidFill>
                  <a:srgbClr val="FF4F42"/>
                </a:solidFill>
              </a:defRPr>
            </a:lvl5pPr>
            <a:lvl6pPr indent="-304800" lvl="5" marL="2743200" rtl="0">
              <a:spcBef>
                <a:spcPts val="0"/>
              </a:spcBef>
              <a:spcAft>
                <a:spcPts val="0"/>
              </a:spcAft>
              <a:buClr>
                <a:srgbClr val="FF4F42"/>
              </a:buClr>
              <a:buSzPts val="1200"/>
              <a:buChar char="■"/>
              <a:defRPr sz="1200">
                <a:solidFill>
                  <a:srgbClr val="FF4F42"/>
                </a:solidFill>
              </a:defRPr>
            </a:lvl6pPr>
            <a:lvl7pPr indent="-304800" lvl="6" marL="3200400" rtl="0">
              <a:spcBef>
                <a:spcPts val="0"/>
              </a:spcBef>
              <a:spcAft>
                <a:spcPts val="0"/>
              </a:spcAft>
              <a:buClr>
                <a:srgbClr val="FF4F42"/>
              </a:buClr>
              <a:buSzPts val="1200"/>
              <a:buChar char="●"/>
              <a:defRPr sz="1200">
                <a:solidFill>
                  <a:srgbClr val="FF4F42"/>
                </a:solidFill>
              </a:defRPr>
            </a:lvl7pPr>
            <a:lvl8pPr indent="-304800" lvl="7" marL="3657600" rtl="0">
              <a:spcBef>
                <a:spcPts val="0"/>
              </a:spcBef>
              <a:spcAft>
                <a:spcPts val="0"/>
              </a:spcAft>
              <a:buClr>
                <a:srgbClr val="FF4F42"/>
              </a:buClr>
              <a:buSzPts val="1200"/>
              <a:buChar char="○"/>
              <a:defRPr sz="1200">
                <a:solidFill>
                  <a:srgbClr val="FF4F42"/>
                </a:solidFill>
              </a:defRPr>
            </a:lvl8pPr>
            <a:lvl9pPr indent="-304800" lvl="8" marL="4114800" rtl="0">
              <a:spcBef>
                <a:spcPts val="0"/>
              </a:spcBef>
              <a:spcAft>
                <a:spcPts val="0"/>
              </a:spcAft>
              <a:buClr>
                <a:srgbClr val="FF4F42"/>
              </a:buClr>
              <a:buSzPts val="1200"/>
              <a:buChar char="■"/>
              <a:defRPr sz="1200">
                <a:solidFill>
                  <a:srgbClr val="FF4F42"/>
                </a:solidFill>
              </a:defRPr>
            </a:lvl9pPr>
          </a:lstStyle>
          <a:p/>
        </p:txBody>
      </p:sp>
      <p:pic>
        <p:nvPicPr>
          <p:cNvPr id="101" name="Google Shape;101;p21"/>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22"/>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5" name="Google Shape;105;p22"/>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106" name="Google Shape;106;p22"/>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hone">
  <p:cSld name="TITLE_ONLY_1">
    <p:spTree>
      <p:nvGrpSpPr>
        <p:cNvPr id="107" name="Shape 107"/>
        <p:cNvGrpSpPr/>
        <p:nvPr/>
      </p:nvGrpSpPr>
      <p:grpSpPr>
        <a:xfrm>
          <a:off x="0" y="0"/>
          <a:ext cx="0" cy="0"/>
          <a:chOff x="0" y="0"/>
          <a:chExt cx="0" cy="0"/>
        </a:xfrm>
      </p:grpSpPr>
      <p:sp>
        <p:nvSpPr>
          <p:cNvPr id="108" name="Google Shape;10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3"/>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23"/>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111" name="Google Shape;111;p23"/>
          <p:cNvSpPr txBox="1"/>
          <p:nvPr>
            <p:ph idx="3" type="body"/>
          </p:nvPr>
        </p:nvSpPr>
        <p:spPr>
          <a:xfrm>
            <a:off x="1114425" y="1152475"/>
            <a:ext cx="42864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112" name="Google Shape;112;p23"/>
          <p:cNvPicPr preferRelativeResize="0"/>
          <p:nvPr/>
        </p:nvPicPr>
        <p:blipFill>
          <a:blip r:embed="rId2">
            <a:alphaModFix/>
          </a:blip>
          <a:stretch>
            <a:fillRect/>
          </a:stretch>
        </p:blipFill>
        <p:spPr>
          <a:xfrm>
            <a:off x="5827525" y="128575"/>
            <a:ext cx="2722978" cy="4838700"/>
          </a:xfrm>
          <a:prstGeom prst="rect">
            <a:avLst/>
          </a:prstGeom>
          <a:noFill/>
          <a:ln>
            <a:noFill/>
          </a:ln>
        </p:spPr>
      </p:pic>
      <p:pic>
        <p:nvPicPr>
          <p:cNvPr id="113" name="Google Shape;113;p23"/>
          <p:cNvPicPr preferRelativeResize="0"/>
          <p:nvPr/>
        </p:nvPicPr>
        <p:blipFill rotWithShape="1">
          <a:blip r:embed="rId3">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rowser">
  <p:cSld name="TITLE_ONLY_1_1">
    <p:spTree>
      <p:nvGrpSpPr>
        <p:cNvPr id="114" name="Shape 114"/>
        <p:cNvGrpSpPr/>
        <p:nvPr/>
      </p:nvGrpSpPr>
      <p:grpSpPr>
        <a:xfrm>
          <a:off x="0" y="0"/>
          <a:ext cx="0" cy="0"/>
          <a:chOff x="0" y="0"/>
          <a:chExt cx="0" cy="0"/>
        </a:xfrm>
      </p:grpSpPr>
      <p:sp>
        <p:nvSpPr>
          <p:cNvPr id="115" name="Google Shape;11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24"/>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7" name="Google Shape;117;p24"/>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118" name="Google Shape;118;p24"/>
          <p:cNvSpPr txBox="1"/>
          <p:nvPr>
            <p:ph idx="3" type="body"/>
          </p:nvPr>
        </p:nvSpPr>
        <p:spPr>
          <a:xfrm>
            <a:off x="1114425" y="1152475"/>
            <a:ext cx="26955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119" name="Google Shape;119;p24"/>
          <p:cNvPicPr preferRelativeResize="0"/>
          <p:nvPr/>
        </p:nvPicPr>
        <p:blipFill>
          <a:blip r:embed="rId2">
            <a:alphaModFix/>
          </a:blip>
          <a:stretch>
            <a:fillRect/>
          </a:stretch>
        </p:blipFill>
        <p:spPr>
          <a:xfrm>
            <a:off x="4130225" y="654637"/>
            <a:ext cx="5472526" cy="3786570"/>
          </a:xfrm>
          <a:prstGeom prst="rect">
            <a:avLst/>
          </a:prstGeom>
          <a:noFill/>
          <a:ln>
            <a:noFill/>
          </a:ln>
        </p:spPr>
      </p:pic>
      <p:pic>
        <p:nvPicPr>
          <p:cNvPr id="120" name="Google Shape;120;p24"/>
          <p:cNvPicPr preferRelativeResize="0"/>
          <p:nvPr/>
        </p:nvPicPr>
        <p:blipFill rotWithShape="1">
          <a:blip r:embed="rId3">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page">
  <p:cSld name="SECTION_TITLE_AND_DESCRIPTION_1">
    <p:spTree>
      <p:nvGrpSpPr>
        <p:cNvPr id="121" name="Shape 121"/>
        <p:cNvGrpSpPr/>
        <p:nvPr/>
      </p:nvGrpSpPr>
      <p:grpSpPr>
        <a:xfrm>
          <a:off x="0" y="0"/>
          <a:ext cx="0" cy="0"/>
          <a:chOff x="0" y="0"/>
          <a:chExt cx="0" cy="0"/>
        </a:xfrm>
      </p:grpSpPr>
      <p:sp>
        <p:nvSpPr>
          <p:cNvPr id="122" name="Google Shape;12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5"/>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4" name="Google Shape;124;p25"/>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125" name="Google Shape;125;p25"/>
          <p:cNvSpPr txBox="1"/>
          <p:nvPr>
            <p:ph idx="3" type="body"/>
          </p:nvPr>
        </p:nvSpPr>
        <p:spPr>
          <a:xfrm>
            <a:off x="1114425" y="1152475"/>
            <a:ext cx="2695500" cy="2790900"/>
          </a:xfrm>
          <a:prstGeom prst="rect">
            <a:avLst/>
          </a:prstGeom>
          <a:noFill/>
        </p:spPr>
        <p:txBody>
          <a:bodyPr anchorCtr="0" anchor="ctr" bIns="91425" lIns="91425" spcFirstLastPara="1" rIns="91425" wrap="square" tIns="91425">
            <a:noAutofit/>
          </a:bodyPr>
          <a:lstStyle>
            <a:lvl1pPr indent="-342900" lvl="0" marL="457200" rtl="0">
              <a:spcBef>
                <a:spcPts val="0"/>
              </a:spcBef>
              <a:spcAft>
                <a:spcPts val="0"/>
              </a:spcAft>
              <a:buSzPts val="1800"/>
              <a:buFont typeface="Open Sans Light"/>
              <a:buChar char="●"/>
              <a:defRPr>
                <a:latin typeface="Open Sans Light"/>
                <a:ea typeface="Open Sans Light"/>
                <a:cs typeface="Open Sans Light"/>
                <a:sym typeface="Open Sans Light"/>
              </a:defRPr>
            </a:lvl1pPr>
            <a:lvl2pPr indent="-304800" lvl="1" marL="914400" rtl="0">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rtl="0">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rtl="0">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rtl="0">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rtl="0">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rtl="0">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rtl="0">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rtl="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pic>
        <p:nvPicPr>
          <p:cNvPr id="126" name="Google Shape;126;p25"/>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3 col">
  <p:cSld name="SECTION_TITLE_AND_DESCRIPTION_1_1">
    <p:spTree>
      <p:nvGrpSpPr>
        <p:cNvPr id="127" name="Shape 127"/>
        <p:cNvGrpSpPr/>
        <p:nvPr/>
      </p:nvGrpSpPr>
      <p:grpSpPr>
        <a:xfrm>
          <a:off x="0" y="0"/>
          <a:ext cx="0" cy="0"/>
          <a:chOff x="0" y="0"/>
          <a:chExt cx="0" cy="0"/>
        </a:xfrm>
      </p:grpSpPr>
      <p:sp>
        <p:nvSpPr>
          <p:cNvPr id="128" name="Google Shape;12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6"/>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0" name="Google Shape;130;p26"/>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sp>
        <p:nvSpPr>
          <p:cNvPr id="131" name="Google Shape;131;p26"/>
          <p:cNvSpPr txBox="1"/>
          <p:nvPr>
            <p:ph idx="3" type="body"/>
          </p:nvPr>
        </p:nvSpPr>
        <p:spPr>
          <a:xfrm>
            <a:off x="801950" y="2343150"/>
            <a:ext cx="2314500" cy="1781100"/>
          </a:xfrm>
          <a:prstGeom prst="rect">
            <a:avLst/>
          </a:prstGeom>
          <a:noFill/>
        </p:spPr>
        <p:txBody>
          <a:bodyPr anchorCtr="0" anchor="t" bIns="91425" lIns="91425" spcFirstLastPara="1" rIns="91425" wrap="square" tIns="91425">
            <a:noAutofit/>
          </a:bodyPr>
          <a:lstStyle>
            <a:lvl1pPr indent="-323850" lvl="0" marL="457200" rtl="0">
              <a:spcBef>
                <a:spcPts val="0"/>
              </a:spcBef>
              <a:spcAft>
                <a:spcPts val="0"/>
              </a:spcAft>
              <a:buSzPts val="1500"/>
              <a:buFont typeface="Open Sans Light"/>
              <a:buChar char="●"/>
              <a:defRPr sz="1500">
                <a:latin typeface="Open Sans Light"/>
                <a:ea typeface="Open Sans Light"/>
                <a:cs typeface="Open Sans Light"/>
                <a:sym typeface="Open Sans Light"/>
              </a:defRPr>
            </a:lvl1pPr>
            <a:lvl2pPr indent="-323850" lvl="1" marL="914400" rtl="0">
              <a:spcBef>
                <a:spcPts val="0"/>
              </a:spcBef>
              <a:spcAft>
                <a:spcPts val="0"/>
              </a:spcAft>
              <a:buSzPts val="1500"/>
              <a:buFont typeface="Open Sans Light"/>
              <a:buChar char="○"/>
              <a:defRPr sz="1500">
                <a:latin typeface="Open Sans Light"/>
                <a:ea typeface="Open Sans Light"/>
                <a:cs typeface="Open Sans Light"/>
                <a:sym typeface="Open Sans Light"/>
              </a:defRPr>
            </a:lvl2pPr>
            <a:lvl3pPr indent="-323850" lvl="2" marL="1371600" rtl="0">
              <a:spcBef>
                <a:spcPts val="0"/>
              </a:spcBef>
              <a:spcAft>
                <a:spcPts val="0"/>
              </a:spcAft>
              <a:buSzPts val="1500"/>
              <a:buFont typeface="Open Sans Light"/>
              <a:buChar char="■"/>
              <a:defRPr sz="1500">
                <a:latin typeface="Open Sans Light"/>
                <a:ea typeface="Open Sans Light"/>
                <a:cs typeface="Open Sans Light"/>
                <a:sym typeface="Open Sans Light"/>
              </a:defRPr>
            </a:lvl3pPr>
            <a:lvl4pPr indent="-323850" lvl="3" marL="1828800" rtl="0">
              <a:spcBef>
                <a:spcPts val="0"/>
              </a:spcBef>
              <a:spcAft>
                <a:spcPts val="0"/>
              </a:spcAft>
              <a:buSzPts val="1500"/>
              <a:buFont typeface="Open Sans Light"/>
              <a:buChar char="●"/>
              <a:defRPr sz="1500">
                <a:latin typeface="Open Sans Light"/>
                <a:ea typeface="Open Sans Light"/>
                <a:cs typeface="Open Sans Light"/>
                <a:sym typeface="Open Sans Light"/>
              </a:defRPr>
            </a:lvl4pPr>
            <a:lvl5pPr indent="-323850" lvl="4" marL="2286000" rtl="0">
              <a:spcBef>
                <a:spcPts val="0"/>
              </a:spcBef>
              <a:spcAft>
                <a:spcPts val="0"/>
              </a:spcAft>
              <a:buSzPts val="1500"/>
              <a:buFont typeface="Open Sans Light"/>
              <a:buChar char="○"/>
              <a:defRPr sz="1500">
                <a:latin typeface="Open Sans Light"/>
                <a:ea typeface="Open Sans Light"/>
                <a:cs typeface="Open Sans Light"/>
                <a:sym typeface="Open Sans Light"/>
              </a:defRPr>
            </a:lvl5pPr>
            <a:lvl6pPr indent="-323850" lvl="5" marL="2743200" rtl="0">
              <a:spcBef>
                <a:spcPts val="0"/>
              </a:spcBef>
              <a:spcAft>
                <a:spcPts val="0"/>
              </a:spcAft>
              <a:buSzPts val="1500"/>
              <a:buFont typeface="Open Sans Light"/>
              <a:buChar char="■"/>
              <a:defRPr sz="1500">
                <a:latin typeface="Open Sans Light"/>
                <a:ea typeface="Open Sans Light"/>
                <a:cs typeface="Open Sans Light"/>
                <a:sym typeface="Open Sans Light"/>
              </a:defRPr>
            </a:lvl6pPr>
            <a:lvl7pPr indent="-323850" lvl="6" marL="3200400" rtl="0">
              <a:spcBef>
                <a:spcPts val="0"/>
              </a:spcBef>
              <a:spcAft>
                <a:spcPts val="0"/>
              </a:spcAft>
              <a:buSzPts val="1500"/>
              <a:buFont typeface="Open Sans Light"/>
              <a:buChar char="●"/>
              <a:defRPr sz="1500">
                <a:latin typeface="Open Sans Light"/>
                <a:ea typeface="Open Sans Light"/>
                <a:cs typeface="Open Sans Light"/>
                <a:sym typeface="Open Sans Light"/>
              </a:defRPr>
            </a:lvl7pPr>
            <a:lvl8pPr indent="-323850" lvl="7" marL="3657600" rtl="0">
              <a:spcBef>
                <a:spcPts val="0"/>
              </a:spcBef>
              <a:spcAft>
                <a:spcPts val="0"/>
              </a:spcAft>
              <a:buSzPts val="1500"/>
              <a:buFont typeface="Open Sans Light"/>
              <a:buChar char="○"/>
              <a:defRPr sz="1500">
                <a:latin typeface="Open Sans Light"/>
                <a:ea typeface="Open Sans Light"/>
                <a:cs typeface="Open Sans Light"/>
                <a:sym typeface="Open Sans Light"/>
              </a:defRPr>
            </a:lvl8pPr>
            <a:lvl9pPr indent="-323850" lvl="8" marL="4114800" rtl="0">
              <a:spcBef>
                <a:spcPts val="0"/>
              </a:spcBef>
              <a:spcAft>
                <a:spcPts val="0"/>
              </a:spcAft>
              <a:buSzPts val="1500"/>
              <a:buFont typeface="Open Sans Light"/>
              <a:buChar char="■"/>
              <a:defRPr sz="1500">
                <a:latin typeface="Open Sans Light"/>
                <a:ea typeface="Open Sans Light"/>
                <a:cs typeface="Open Sans Light"/>
                <a:sym typeface="Open Sans Light"/>
              </a:defRPr>
            </a:lvl9pPr>
          </a:lstStyle>
          <a:p/>
        </p:txBody>
      </p:sp>
      <p:sp>
        <p:nvSpPr>
          <p:cNvPr id="132" name="Google Shape;132;p26"/>
          <p:cNvSpPr txBox="1"/>
          <p:nvPr>
            <p:ph idx="4" type="body"/>
          </p:nvPr>
        </p:nvSpPr>
        <p:spPr>
          <a:xfrm>
            <a:off x="3410888" y="2343150"/>
            <a:ext cx="2314500" cy="1781100"/>
          </a:xfrm>
          <a:prstGeom prst="rect">
            <a:avLst/>
          </a:prstGeom>
          <a:noFill/>
        </p:spPr>
        <p:txBody>
          <a:bodyPr anchorCtr="0" anchor="t" bIns="91425" lIns="91425" spcFirstLastPara="1" rIns="91425" wrap="square" tIns="91425">
            <a:noAutofit/>
          </a:bodyPr>
          <a:lstStyle>
            <a:lvl1pPr indent="-323850" lvl="0" marL="457200" rtl="0">
              <a:spcBef>
                <a:spcPts val="0"/>
              </a:spcBef>
              <a:spcAft>
                <a:spcPts val="0"/>
              </a:spcAft>
              <a:buSzPts val="1500"/>
              <a:buFont typeface="Open Sans Light"/>
              <a:buChar char="●"/>
              <a:defRPr sz="1500">
                <a:latin typeface="Open Sans Light"/>
                <a:ea typeface="Open Sans Light"/>
                <a:cs typeface="Open Sans Light"/>
                <a:sym typeface="Open Sans Light"/>
              </a:defRPr>
            </a:lvl1pPr>
            <a:lvl2pPr indent="-323850" lvl="1" marL="914400" rtl="0">
              <a:spcBef>
                <a:spcPts val="0"/>
              </a:spcBef>
              <a:spcAft>
                <a:spcPts val="0"/>
              </a:spcAft>
              <a:buSzPts val="1500"/>
              <a:buFont typeface="Open Sans Light"/>
              <a:buChar char="○"/>
              <a:defRPr sz="1500">
                <a:latin typeface="Open Sans Light"/>
                <a:ea typeface="Open Sans Light"/>
                <a:cs typeface="Open Sans Light"/>
                <a:sym typeface="Open Sans Light"/>
              </a:defRPr>
            </a:lvl2pPr>
            <a:lvl3pPr indent="-323850" lvl="2" marL="1371600" rtl="0">
              <a:spcBef>
                <a:spcPts val="0"/>
              </a:spcBef>
              <a:spcAft>
                <a:spcPts val="0"/>
              </a:spcAft>
              <a:buSzPts val="1500"/>
              <a:buFont typeface="Open Sans Light"/>
              <a:buChar char="■"/>
              <a:defRPr sz="1500">
                <a:latin typeface="Open Sans Light"/>
                <a:ea typeface="Open Sans Light"/>
                <a:cs typeface="Open Sans Light"/>
                <a:sym typeface="Open Sans Light"/>
              </a:defRPr>
            </a:lvl3pPr>
            <a:lvl4pPr indent="-323850" lvl="3" marL="1828800" rtl="0">
              <a:spcBef>
                <a:spcPts val="0"/>
              </a:spcBef>
              <a:spcAft>
                <a:spcPts val="0"/>
              </a:spcAft>
              <a:buSzPts val="1500"/>
              <a:buFont typeface="Open Sans Light"/>
              <a:buChar char="●"/>
              <a:defRPr sz="1500">
                <a:latin typeface="Open Sans Light"/>
                <a:ea typeface="Open Sans Light"/>
                <a:cs typeface="Open Sans Light"/>
                <a:sym typeface="Open Sans Light"/>
              </a:defRPr>
            </a:lvl4pPr>
            <a:lvl5pPr indent="-323850" lvl="4" marL="2286000" rtl="0">
              <a:spcBef>
                <a:spcPts val="0"/>
              </a:spcBef>
              <a:spcAft>
                <a:spcPts val="0"/>
              </a:spcAft>
              <a:buSzPts val="1500"/>
              <a:buFont typeface="Open Sans Light"/>
              <a:buChar char="○"/>
              <a:defRPr sz="1500">
                <a:latin typeface="Open Sans Light"/>
                <a:ea typeface="Open Sans Light"/>
                <a:cs typeface="Open Sans Light"/>
                <a:sym typeface="Open Sans Light"/>
              </a:defRPr>
            </a:lvl5pPr>
            <a:lvl6pPr indent="-323850" lvl="5" marL="2743200" rtl="0">
              <a:spcBef>
                <a:spcPts val="0"/>
              </a:spcBef>
              <a:spcAft>
                <a:spcPts val="0"/>
              </a:spcAft>
              <a:buSzPts val="1500"/>
              <a:buFont typeface="Open Sans Light"/>
              <a:buChar char="■"/>
              <a:defRPr sz="1500">
                <a:latin typeface="Open Sans Light"/>
                <a:ea typeface="Open Sans Light"/>
                <a:cs typeface="Open Sans Light"/>
                <a:sym typeface="Open Sans Light"/>
              </a:defRPr>
            </a:lvl6pPr>
            <a:lvl7pPr indent="-323850" lvl="6" marL="3200400" rtl="0">
              <a:spcBef>
                <a:spcPts val="0"/>
              </a:spcBef>
              <a:spcAft>
                <a:spcPts val="0"/>
              </a:spcAft>
              <a:buSzPts val="1500"/>
              <a:buFont typeface="Open Sans Light"/>
              <a:buChar char="●"/>
              <a:defRPr sz="1500">
                <a:latin typeface="Open Sans Light"/>
                <a:ea typeface="Open Sans Light"/>
                <a:cs typeface="Open Sans Light"/>
                <a:sym typeface="Open Sans Light"/>
              </a:defRPr>
            </a:lvl7pPr>
            <a:lvl8pPr indent="-323850" lvl="7" marL="3657600" rtl="0">
              <a:spcBef>
                <a:spcPts val="0"/>
              </a:spcBef>
              <a:spcAft>
                <a:spcPts val="0"/>
              </a:spcAft>
              <a:buSzPts val="1500"/>
              <a:buFont typeface="Open Sans Light"/>
              <a:buChar char="○"/>
              <a:defRPr sz="1500">
                <a:latin typeface="Open Sans Light"/>
                <a:ea typeface="Open Sans Light"/>
                <a:cs typeface="Open Sans Light"/>
                <a:sym typeface="Open Sans Light"/>
              </a:defRPr>
            </a:lvl8pPr>
            <a:lvl9pPr indent="-323850" lvl="8" marL="4114800" rtl="0">
              <a:spcBef>
                <a:spcPts val="0"/>
              </a:spcBef>
              <a:spcAft>
                <a:spcPts val="0"/>
              </a:spcAft>
              <a:buSzPts val="1500"/>
              <a:buFont typeface="Open Sans Light"/>
              <a:buChar char="■"/>
              <a:defRPr sz="1500">
                <a:latin typeface="Open Sans Light"/>
                <a:ea typeface="Open Sans Light"/>
                <a:cs typeface="Open Sans Light"/>
                <a:sym typeface="Open Sans Light"/>
              </a:defRPr>
            </a:lvl9pPr>
          </a:lstStyle>
          <a:p/>
        </p:txBody>
      </p:sp>
      <p:sp>
        <p:nvSpPr>
          <p:cNvPr id="133" name="Google Shape;133;p26"/>
          <p:cNvSpPr txBox="1"/>
          <p:nvPr>
            <p:ph idx="5" type="body"/>
          </p:nvPr>
        </p:nvSpPr>
        <p:spPr>
          <a:xfrm>
            <a:off x="6019850" y="2343150"/>
            <a:ext cx="2314500" cy="1781100"/>
          </a:xfrm>
          <a:prstGeom prst="rect">
            <a:avLst/>
          </a:prstGeom>
          <a:noFill/>
        </p:spPr>
        <p:txBody>
          <a:bodyPr anchorCtr="0" anchor="t" bIns="91425" lIns="91425" spcFirstLastPara="1" rIns="91425" wrap="square" tIns="91425">
            <a:noAutofit/>
          </a:bodyPr>
          <a:lstStyle>
            <a:lvl1pPr indent="-323850" lvl="0" marL="457200" rtl="0">
              <a:spcBef>
                <a:spcPts val="0"/>
              </a:spcBef>
              <a:spcAft>
                <a:spcPts val="0"/>
              </a:spcAft>
              <a:buSzPts val="1500"/>
              <a:buFont typeface="Open Sans Light"/>
              <a:buChar char="●"/>
              <a:defRPr sz="1500">
                <a:latin typeface="Open Sans Light"/>
                <a:ea typeface="Open Sans Light"/>
                <a:cs typeface="Open Sans Light"/>
                <a:sym typeface="Open Sans Light"/>
              </a:defRPr>
            </a:lvl1pPr>
            <a:lvl2pPr indent="-323850" lvl="1" marL="914400" rtl="0">
              <a:spcBef>
                <a:spcPts val="0"/>
              </a:spcBef>
              <a:spcAft>
                <a:spcPts val="0"/>
              </a:spcAft>
              <a:buSzPts val="1500"/>
              <a:buFont typeface="Open Sans Light"/>
              <a:buChar char="○"/>
              <a:defRPr sz="1500">
                <a:latin typeface="Open Sans Light"/>
                <a:ea typeface="Open Sans Light"/>
                <a:cs typeface="Open Sans Light"/>
                <a:sym typeface="Open Sans Light"/>
              </a:defRPr>
            </a:lvl2pPr>
            <a:lvl3pPr indent="-323850" lvl="2" marL="1371600" rtl="0">
              <a:spcBef>
                <a:spcPts val="0"/>
              </a:spcBef>
              <a:spcAft>
                <a:spcPts val="0"/>
              </a:spcAft>
              <a:buSzPts val="1500"/>
              <a:buFont typeface="Open Sans Light"/>
              <a:buChar char="■"/>
              <a:defRPr sz="1500">
                <a:latin typeface="Open Sans Light"/>
                <a:ea typeface="Open Sans Light"/>
                <a:cs typeface="Open Sans Light"/>
                <a:sym typeface="Open Sans Light"/>
              </a:defRPr>
            </a:lvl3pPr>
            <a:lvl4pPr indent="-323850" lvl="3" marL="1828800" rtl="0">
              <a:spcBef>
                <a:spcPts val="0"/>
              </a:spcBef>
              <a:spcAft>
                <a:spcPts val="0"/>
              </a:spcAft>
              <a:buSzPts val="1500"/>
              <a:buFont typeface="Open Sans Light"/>
              <a:buChar char="●"/>
              <a:defRPr sz="1500">
                <a:latin typeface="Open Sans Light"/>
                <a:ea typeface="Open Sans Light"/>
                <a:cs typeface="Open Sans Light"/>
                <a:sym typeface="Open Sans Light"/>
              </a:defRPr>
            </a:lvl4pPr>
            <a:lvl5pPr indent="-323850" lvl="4" marL="2286000" rtl="0">
              <a:spcBef>
                <a:spcPts val="0"/>
              </a:spcBef>
              <a:spcAft>
                <a:spcPts val="0"/>
              </a:spcAft>
              <a:buSzPts val="1500"/>
              <a:buFont typeface="Open Sans Light"/>
              <a:buChar char="○"/>
              <a:defRPr sz="1500">
                <a:latin typeface="Open Sans Light"/>
                <a:ea typeface="Open Sans Light"/>
                <a:cs typeface="Open Sans Light"/>
                <a:sym typeface="Open Sans Light"/>
              </a:defRPr>
            </a:lvl5pPr>
            <a:lvl6pPr indent="-323850" lvl="5" marL="2743200" rtl="0">
              <a:spcBef>
                <a:spcPts val="0"/>
              </a:spcBef>
              <a:spcAft>
                <a:spcPts val="0"/>
              </a:spcAft>
              <a:buSzPts val="1500"/>
              <a:buFont typeface="Open Sans Light"/>
              <a:buChar char="■"/>
              <a:defRPr sz="1500">
                <a:latin typeface="Open Sans Light"/>
                <a:ea typeface="Open Sans Light"/>
                <a:cs typeface="Open Sans Light"/>
                <a:sym typeface="Open Sans Light"/>
              </a:defRPr>
            </a:lvl6pPr>
            <a:lvl7pPr indent="-323850" lvl="6" marL="3200400" rtl="0">
              <a:spcBef>
                <a:spcPts val="0"/>
              </a:spcBef>
              <a:spcAft>
                <a:spcPts val="0"/>
              </a:spcAft>
              <a:buSzPts val="1500"/>
              <a:buFont typeface="Open Sans Light"/>
              <a:buChar char="●"/>
              <a:defRPr sz="1500">
                <a:latin typeface="Open Sans Light"/>
                <a:ea typeface="Open Sans Light"/>
                <a:cs typeface="Open Sans Light"/>
                <a:sym typeface="Open Sans Light"/>
              </a:defRPr>
            </a:lvl7pPr>
            <a:lvl8pPr indent="-323850" lvl="7" marL="3657600" rtl="0">
              <a:spcBef>
                <a:spcPts val="0"/>
              </a:spcBef>
              <a:spcAft>
                <a:spcPts val="0"/>
              </a:spcAft>
              <a:buSzPts val="1500"/>
              <a:buFont typeface="Open Sans Light"/>
              <a:buChar char="○"/>
              <a:defRPr sz="1500">
                <a:latin typeface="Open Sans Light"/>
                <a:ea typeface="Open Sans Light"/>
                <a:cs typeface="Open Sans Light"/>
                <a:sym typeface="Open Sans Light"/>
              </a:defRPr>
            </a:lvl8pPr>
            <a:lvl9pPr indent="-323850" lvl="8" marL="4114800" rtl="0">
              <a:spcBef>
                <a:spcPts val="0"/>
              </a:spcBef>
              <a:spcAft>
                <a:spcPts val="0"/>
              </a:spcAft>
              <a:buSzPts val="1500"/>
              <a:buFont typeface="Open Sans Light"/>
              <a:buChar char="■"/>
              <a:defRPr sz="1500">
                <a:latin typeface="Open Sans Light"/>
                <a:ea typeface="Open Sans Light"/>
                <a:cs typeface="Open Sans Light"/>
                <a:sym typeface="Open Sans Light"/>
              </a:defRPr>
            </a:lvl9pPr>
          </a:lstStyle>
          <a:p/>
        </p:txBody>
      </p:sp>
      <p:cxnSp>
        <p:nvCxnSpPr>
          <p:cNvPr id="134" name="Google Shape;134;p26"/>
          <p:cNvCxnSpPr/>
          <p:nvPr/>
        </p:nvCxnSpPr>
        <p:spPr>
          <a:xfrm>
            <a:off x="3261663" y="923925"/>
            <a:ext cx="0" cy="3200400"/>
          </a:xfrm>
          <a:prstGeom prst="straightConnector1">
            <a:avLst/>
          </a:prstGeom>
          <a:noFill/>
          <a:ln cap="flat" cmpd="sng" w="9525">
            <a:solidFill>
              <a:srgbClr val="FF4F42"/>
            </a:solidFill>
            <a:prstDash val="solid"/>
            <a:round/>
            <a:headEnd len="med" w="med" type="none"/>
            <a:tailEnd len="med" w="med" type="none"/>
          </a:ln>
        </p:spPr>
      </p:cxnSp>
      <p:cxnSp>
        <p:nvCxnSpPr>
          <p:cNvPr id="135" name="Google Shape;135;p26"/>
          <p:cNvCxnSpPr/>
          <p:nvPr/>
        </p:nvCxnSpPr>
        <p:spPr>
          <a:xfrm>
            <a:off x="5886500" y="923925"/>
            <a:ext cx="0" cy="3200400"/>
          </a:xfrm>
          <a:prstGeom prst="straightConnector1">
            <a:avLst/>
          </a:prstGeom>
          <a:noFill/>
          <a:ln cap="flat" cmpd="sng" w="9525">
            <a:solidFill>
              <a:srgbClr val="FF4F42"/>
            </a:solidFill>
            <a:prstDash val="solid"/>
            <a:round/>
            <a:headEnd len="med" w="med" type="none"/>
            <a:tailEnd len="med" w="med" type="none"/>
          </a:ln>
        </p:spPr>
      </p:cxnSp>
      <p:pic>
        <p:nvPicPr>
          <p:cNvPr id="136" name="Google Shape;136;p26"/>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MAIN_POINT">
    <p:bg>
      <p:bgPr>
        <a:solidFill>
          <a:srgbClr val="FF4F42"/>
        </a:solidFill>
      </p:bgPr>
    </p:bg>
    <p:spTree>
      <p:nvGrpSpPr>
        <p:cNvPr id="137" name="Shape 137"/>
        <p:cNvGrpSpPr/>
        <p:nvPr/>
      </p:nvGrpSpPr>
      <p:grpSpPr>
        <a:xfrm>
          <a:off x="0" y="0"/>
          <a:ext cx="0" cy="0"/>
          <a:chOff x="0" y="0"/>
          <a:chExt cx="0" cy="0"/>
        </a:xfrm>
      </p:grpSpPr>
      <p:sp>
        <p:nvSpPr>
          <p:cNvPr id="138" name="Google Shape;138;p27"/>
          <p:cNvSpPr/>
          <p:nvPr/>
        </p:nvSpPr>
        <p:spPr>
          <a:xfrm>
            <a:off x="-800100" y="-23513"/>
            <a:ext cx="8867693" cy="5190529"/>
          </a:xfrm>
          <a:custGeom>
            <a:rect b="b" l="l" r="r" t="t"/>
            <a:pathLst>
              <a:path extrusionOk="0" h="142333" w="243167">
                <a:moveTo>
                  <a:pt x="260" y="91"/>
                </a:moveTo>
                <a:lnTo>
                  <a:pt x="142333" y="0"/>
                </a:lnTo>
                <a:lnTo>
                  <a:pt x="243167" y="69996"/>
                </a:lnTo>
                <a:lnTo>
                  <a:pt x="143579" y="142333"/>
                </a:lnTo>
                <a:lnTo>
                  <a:pt x="0" y="142283"/>
                </a:lnTo>
                <a:close/>
              </a:path>
            </a:pathLst>
          </a:custGeom>
          <a:solidFill>
            <a:srgbClr val="4C0043">
              <a:alpha val="12290"/>
            </a:srgbClr>
          </a:solidFill>
          <a:ln>
            <a:noFill/>
          </a:ln>
        </p:spPr>
      </p:sp>
      <p:sp>
        <p:nvSpPr>
          <p:cNvPr id="139" name="Google Shape;139;p2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140" name="Google Shape;14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7"/>
          <p:cNvSpPr txBox="1"/>
          <p:nvPr>
            <p:ph idx="1"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42" name="Google Shape;142;p27"/>
          <p:cNvSpPr txBox="1"/>
          <p:nvPr>
            <p:ph idx="2"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pic>
        <p:nvPicPr>
          <p:cNvPr id="143" name="Google Shape;143;p27"/>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28"/>
          <p:cNvSpPr/>
          <p:nvPr/>
        </p:nvSpPr>
        <p:spPr>
          <a:xfrm>
            <a:off x="4572000" y="-125"/>
            <a:ext cx="4572000" cy="5143500"/>
          </a:xfrm>
          <a:prstGeom prst="rect">
            <a:avLst/>
          </a:prstGeom>
          <a:solidFill>
            <a:srgbClr val="FF4F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8"/>
          <p:cNvSpPr txBox="1"/>
          <p:nvPr>
            <p:ph idx="1" type="subTitle"/>
          </p:nvPr>
        </p:nvSpPr>
        <p:spPr>
          <a:xfrm>
            <a:off x="841675" y="1172575"/>
            <a:ext cx="3150900" cy="249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1pPr>
            <a:lvl2pPr lvl="1"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2pPr>
            <a:lvl3pPr lvl="2"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3pPr>
            <a:lvl4pPr lvl="3"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4pPr>
            <a:lvl5pPr lvl="4"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5pPr>
            <a:lvl6pPr lvl="5"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6pPr>
            <a:lvl7pPr lvl="6"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7pPr>
            <a:lvl8pPr lvl="7"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8pPr>
            <a:lvl9pPr lvl="8" rtl="0">
              <a:lnSpc>
                <a:spcPct val="100000"/>
              </a:lnSpc>
              <a:spcBef>
                <a:spcPts val="0"/>
              </a:spcBef>
              <a:spcAft>
                <a:spcPts val="0"/>
              </a:spcAft>
              <a:buSzPts val="2400"/>
              <a:buFont typeface="Open Sans Light"/>
              <a:buNone/>
              <a:defRPr sz="2400">
                <a:latin typeface="Open Sans Light"/>
                <a:ea typeface="Open Sans Light"/>
                <a:cs typeface="Open Sans Light"/>
                <a:sym typeface="Open Sans Light"/>
              </a:defRPr>
            </a:lvl9pPr>
          </a:lstStyle>
          <a:p/>
        </p:txBody>
      </p:sp>
      <p:sp>
        <p:nvSpPr>
          <p:cNvPr id="147" name="Google Shape;147;p2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48" name="Google Shape;14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8"/>
          <p:cNvSpPr txBox="1"/>
          <p:nvPr>
            <p:ph idx="3"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0" name="Google Shape;150;p28"/>
          <p:cNvSpPr txBox="1"/>
          <p:nvPr>
            <p:ph idx="4"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1600"/>
              </a:spcBef>
              <a:spcAft>
                <a:spcPts val="0"/>
              </a:spcAft>
              <a:buClr>
                <a:srgbClr val="FF4F42"/>
              </a:buClr>
              <a:buSzPts val="1200"/>
              <a:buChar char="○"/>
              <a:defRPr sz="1200">
                <a:solidFill>
                  <a:srgbClr val="FF4F42"/>
                </a:solidFill>
              </a:defRPr>
            </a:lvl2pPr>
            <a:lvl3pPr indent="-304800" lvl="2" marL="1371600" rtl="0">
              <a:spcBef>
                <a:spcPts val="1600"/>
              </a:spcBef>
              <a:spcAft>
                <a:spcPts val="0"/>
              </a:spcAft>
              <a:buClr>
                <a:srgbClr val="FF4F42"/>
              </a:buClr>
              <a:buSzPts val="1200"/>
              <a:buChar char="■"/>
              <a:defRPr sz="1200">
                <a:solidFill>
                  <a:srgbClr val="FF4F42"/>
                </a:solidFill>
              </a:defRPr>
            </a:lvl3pPr>
            <a:lvl4pPr indent="-304800" lvl="3" marL="1828800" rtl="0">
              <a:spcBef>
                <a:spcPts val="1600"/>
              </a:spcBef>
              <a:spcAft>
                <a:spcPts val="0"/>
              </a:spcAft>
              <a:buClr>
                <a:srgbClr val="FF4F42"/>
              </a:buClr>
              <a:buSzPts val="1200"/>
              <a:buChar char="●"/>
              <a:defRPr sz="1200">
                <a:solidFill>
                  <a:srgbClr val="FF4F42"/>
                </a:solidFill>
              </a:defRPr>
            </a:lvl4pPr>
            <a:lvl5pPr indent="-304800" lvl="4" marL="2286000" rtl="0">
              <a:spcBef>
                <a:spcPts val="1600"/>
              </a:spcBef>
              <a:spcAft>
                <a:spcPts val="0"/>
              </a:spcAft>
              <a:buClr>
                <a:srgbClr val="FF4F42"/>
              </a:buClr>
              <a:buSzPts val="1200"/>
              <a:buChar char="○"/>
              <a:defRPr sz="1200">
                <a:solidFill>
                  <a:srgbClr val="FF4F42"/>
                </a:solidFill>
              </a:defRPr>
            </a:lvl5pPr>
            <a:lvl6pPr indent="-304800" lvl="5" marL="2743200" rtl="0">
              <a:spcBef>
                <a:spcPts val="1600"/>
              </a:spcBef>
              <a:spcAft>
                <a:spcPts val="0"/>
              </a:spcAft>
              <a:buClr>
                <a:srgbClr val="FF4F42"/>
              </a:buClr>
              <a:buSzPts val="1200"/>
              <a:buChar char="■"/>
              <a:defRPr sz="1200">
                <a:solidFill>
                  <a:srgbClr val="FF4F42"/>
                </a:solidFill>
              </a:defRPr>
            </a:lvl6pPr>
            <a:lvl7pPr indent="-304800" lvl="6" marL="3200400" rtl="0">
              <a:spcBef>
                <a:spcPts val="1600"/>
              </a:spcBef>
              <a:spcAft>
                <a:spcPts val="0"/>
              </a:spcAft>
              <a:buClr>
                <a:srgbClr val="FF4F42"/>
              </a:buClr>
              <a:buSzPts val="1200"/>
              <a:buChar char="●"/>
              <a:defRPr sz="1200">
                <a:solidFill>
                  <a:srgbClr val="FF4F42"/>
                </a:solidFill>
              </a:defRPr>
            </a:lvl7pPr>
            <a:lvl8pPr indent="-304800" lvl="7" marL="3657600" rtl="0">
              <a:spcBef>
                <a:spcPts val="1600"/>
              </a:spcBef>
              <a:spcAft>
                <a:spcPts val="0"/>
              </a:spcAft>
              <a:buClr>
                <a:srgbClr val="FF4F42"/>
              </a:buClr>
              <a:buSzPts val="1200"/>
              <a:buChar char="○"/>
              <a:defRPr sz="1200">
                <a:solidFill>
                  <a:srgbClr val="FF4F42"/>
                </a:solidFill>
              </a:defRPr>
            </a:lvl8pPr>
            <a:lvl9pPr indent="-304800" lvl="8" marL="4114800" rtl="0">
              <a:spcBef>
                <a:spcPts val="1600"/>
              </a:spcBef>
              <a:spcAft>
                <a:spcPts val="1600"/>
              </a:spcAft>
              <a:buClr>
                <a:srgbClr val="FF4F42"/>
              </a:buClr>
              <a:buSzPts val="1200"/>
              <a:buChar char="■"/>
              <a:defRPr sz="1200">
                <a:solidFill>
                  <a:srgbClr val="FF4F42"/>
                </a:solidFill>
              </a:defRPr>
            </a:lvl9pPr>
          </a:lstStyle>
          <a:p/>
        </p:txBody>
      </p:sp>
      <p:pic>
        <p:nvPicPr>
          <p:cNvPr id="151" name="Google Shape;151;p28"/>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APTION_ONLY">
    <p:spTree>
      <p:nvGrpSpPr>
        <p:cNvPr id="152" name="Shape 152"/>
        <p:cNvGrpSpPr/>
        <p:nvPr/>
      </p:nvGrpSpPr>
      <p:grpSpPr>
        <a:xfrm>
          <a:off x="0" y="0"/>
          <a:ext cx="0" cy="0"/>
          <a:chOff x="0" y="0"/>
          <a:chExt cx="0" cy="0"/>
        </a:xfrm>
      </p:grpSpPr>
      <p:sp>
        <p:nvSpPr>
          <p:cNvPr id="153" name="Google Shape;15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29"/>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APTION_ONLY_1">
    <p:bg>
      <p:bgPr>
        <a:solidFill>
          <a:schemeClr val="dk1"/>
        </a:solidFill>
      </p:bgPr>
    </p:bg>
    <p:spTree>
      <p:nvGrpSpPr>
        <p:cNvPr id="155" name="Shape 155"/>
        <p:cNvGrpSpPr/>
        <p:nvPr/>
      </p:nvGrpSpPr>
      <p:grpSpPr>
        <a:xfrm>
          <a:off x="0" y="0"/>
          <a:ext cx="0" cy="0"/>
          <a:chOff x="0" y="0"/>
          <a:chExt cx="0" cy="0"/>
        </a:xfrm>
      </p:grpSpPr>
      <p:sp>
        <p:nvSpPr>
          <p:cNvPr id="156" name="Google Shape;15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7" name="Google Shape;157;p30"/>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bold 1">
  <p:cSld name="BIG_NUMBER">
    <p:bg>
      <p:bgPr>
        <a:solidFill>
          <a:srgbClr val="FF4F42"/>
        </a:solidFill>
      </p:bgPr>
    </p:bg>
    <p:spTree>
      <p:nvGrpSpPr>
        <p:cNvPr id="158" name="Shape 158"/>
        <p:cNvGrpSpPr/>
        <p:nvPr/>
      </p:nvGrpSpPr>
      <p:grpSpPr>
        <a:xfrm>
          <a:off x="0" y="0"/>
          <a:ext cx="0" cy="0"/>
          <a:chOff x="0" y="0"/>
          <a:chExt cx="0" cy="0"/>
        </a:xfrm>
      </p:grpSpPr>
      <p:sp>
        <p:nvSpPr>
          <p:cNvPr id="159" name="Google Shape;159;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0"/>
              <a:buNone/>
              <a:defRPr sz="12000">
                <a:solidFill>
                  <a:srgbClr val="FFFFFF"/>
                </a:solidFill>
              </a:defRPr>
            </a:lvl1pPr>
            <a:lvl2pPr lvl="1" rtl="0" algn="ctr">
              <a:spcBef>
                <a:spcPts val="0"/>
              </a:spcBef>
              <a:spcAft>
                <a:spcPts val="0"/>
              </a:spcAft>
              <a:buClr>
                <a:srgbClr val="FF4F42"/>
              </a:buClr>
              <a:buSzPts val="12000"/>
              <a:buNone/>
              <a:defRPr sz="12000">
                <a:solidFill>
                  <a:srgbClr val="FF4F42"/>
                </a:solidFill>
              </a:defRPr>
            </a:lvl2pPr>
            <a:lvl3pPr lvl="2" rtl="0" algn="ctr">
              <a:spcBef>
                <a:spcPts val="0"/>
              </a:spcBef>
              <a:spcAft>
                <a:spcPts val="0"/>
              </a:spcAft>
              <a:buClr>
                <a:srgbClr val="FF4F42"/>
              </a:buClr>
              <a:buSzPts val="12000"/>
              <a:buNone/>
              <a:defRPr sz="12000">
                <a:solidFill>
                  <a:srgbClr val="FF4F42"/>
                </a:solidFill>
              </a:defRPr>
            </a:lvl3pPr>
            <a:lvl4pPr lvl="3" rtl="0" algn="ctr">
              <a:spcBef>
                <a:spcPts val="0"/>
              </a:spcBef>
              <a:spcAft>
                <a:spcPts val="0"/>
              </a:spcAft>
              <a:buClr>
                <a:srgbClr val="FF4F42"/>
              </a:buClr>
              <a:buSzPts val="12000"/>
              <a:buNone/>
              <a:defRPr sz="12000">
                <a:solidFill>
                  <a:srgbClr val="FF4F42"/>
                </a:solidFill>
              </a:defRPr>
            </a:lvl4pPr>
            <a:lvl5pPr lvl="4" rtl="0" algn="ctr">
              <a:spcBef>
                <a:spcPts val="0"/>
              </a:spcBef>
              <a:spcAft>
                <a:spcPts val="0"/>
              </a:spcAft>
              <a:buClr>
                <a:srgbClr val="FF4F42"/>
              </a:buClr>
              <a:buSzPts val="12000"/>
              <a:buNone/>
              <a:defRPr sz="12000">
                <a:solidFill>
                  <a:srgbClr val="FF4F42"/>
                </a:solidFill>
              </a:defRPr>
            </a:lvl5pPr>
            <a:lvl6pPr lvl="5" rtl="0" algn="ctr">
              <a:spcBef>
                <a:spcPts val="0"/>
              </a:spcBef>
              <a:spcAft>
                <a:spcPts val="0"/>
              </a:spcAft>
              <a:buClr>
                <a:srgbClr val="FF4F42"/>
              </a:buClr>
              <a:buSzPts val="12000"/>
              <a:buNone/>
              <a:defRPr sz="12000">
                <a:solidFill>
                  <a:srgbClr val="FF4F42"/>
                </a:solidFill>
              </a:defRPr>
            </a:lvl6pPr>
            <a:lvl7pPr lvl="6" rtl="0" algn="ctr">
              <a:spcBef>
                <a:spcPts val="0"/>
              </a:spcBef>
              <a:spcAft>
                <a:spcPts val="0"/>
              </a:spcAft>
              <a:buClr>
                <a:srgbClr val="FF4F42"/>
              </a:buClr>
              <a:buSzPts val="12000"/>
              <a:buNone/>
              <a:defRPr sz="12000">
                <a:solidFill>
                  <a:srgbClr val="FF4F42"/>
                </a:solidFill>
              </a:defRPr>
            </a:lvl7pPr>
            <a:lvl8pPr lvl="7" rtl="0" algn="ctr">
              <a:spcBef>
                <a:spcPts val="0"/>
              </a:spcBef>
              <a:spcAft>
                <a:spcPts val="0"/>
              </a:spcAft>
              <a:buClr>
                <a:srgbClr val="FF4F42"/>
              </a:buClr>
              <a:buSzPts val="12000"/>
              <a:buNone/>
              <a:defRPr sz="12000">
                <a:solidFill>
                  <a:srgbClr val="FF4F42"/>
                </a:solidFill>
              </a:defRPr>
            </a:lvl8pPr>
            <a:lvl9pPr lvl="8" rtl="0" algn="ctr">
              <a:spcBef>
                <a:spcPts val="0"/>
              </a:spcBef>
              <a:spcAft>
                <a:spcPts val="0"/>
              </a:spcAft>
              <a:buClr>
                <a:srgbClr val="FF4F42"/>
              </a:buClr>
              <a:buSzPts val="12000"/>
              <a:buNone/>
              <a:defRPr sz="12000">
                <a:solidFill>
                  <a:srgbClr val="FF4F42"/>
                </a:solidFill>
              </a:defRPr>
            </a:lvl9pPr>
          </a:lstStyle>
          <a:p>
            <a:r>
              <a:t>xx%</a:t>
            </a:r>
          </a:p>
        </p:txBody>
      </p:sp>
      <p:sp>
        <p:nvSpPr>
          <p:cNvPr id="160" name="Google Shape;160;p31"/>
          <p:cNvSpPr txBox="1"/>
          <p:nvPr>
            <p:ph idx="1" type="body"/>
          </p:nvPr>
        </p:nvSpPr>
        <p:spPr>
          <a:xfrm>
            <a:off x="2208450" y="3152225"/>
            <a:ext cx="4727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Open Sans Light"/>
              <a:buChar char="●"/>
              <a:defRPr>
                <a:latin typeface="Open Sans Light"/>
                <a:ea typeface="Open Sans Light"/>
                <a:cs typeface="Open Sans Light"/>
                <a:sym typeface="Open Sans Light"/>
              </a:defRPr>
            </a:lvl1pPr>
            <a:lvl2pPr indent="-317500" lvl="1" marL="914400" rtl="0" algn="ctr">
              <a:spcBef>
                <a:spcPts val="1600"/>
              </a:spcBef>
              <a:spcAft>
                <a:spcPts val="0"/>
              </a:spcAft>
              <a:buSzPts val="1400"/>
              <a:buFont typeface="Open Sans Light"/>
              <a:buChar char="○"/>
              <a:defRPr>
                <a:latin typeface="Open Sans Light"/>
                <a:ea typeface="Open Sans Light"/>
                <a:cs typeface="Open Sans Light"/>
                <a:sym typeface="Open Sans Light"/>
              </a:defRPr>
            </a:lvl2pPr>
            <a:lvl3pPr indent="-317500" lvl="2" marL="1371600" rtl="0" algn="ctr">
              <a:spcBef>
                <a:spcPts val="1600"/>
              </a:spcBef>
              <a:spcAft>
                <a:spcPts val="0"/>
              </a:spcAft>
              <a:buSzPts val="1400"/>
              <a:buFont typeface="Open Sans Light"/>
              <a:buChar char="■"/>
              <a:defRPr>
                <a:latin typeface="Open Sans Light"/>
                <a:ea typeface="Open Sans Light"/>
                <a:cs typeface="Open Sans Light"/>
                <a:sym typeface="Open Sans Light"/>
              </a:defRPr>
            </a:lvl3pPr>
            <a:lvl4pPr indent="-317500" lvl="3" marL="1828800" rtl="0" algn="ctr">
              <a:spcBef>
                <a:spcPts val="1600"/>
              </a:spcBef>
              <a:spcAft>
                <a:spcPts val="0"/>
              </a:spcAft>
              <a:buSzPts val="1400"/>
              <a:buFont typeface="Open Sans Light"/>
              <a:buChar char="●"/>
              <a:defRPr>
                <a:latin typeface="Open Sans Light"/>
                <a:ea typeface="Open Sans Light"/>
                <a:cs typeface="Open Sans Light"/>
                <a:sym typeface="Open Sans Light"/>
              </a:defRPr>
            </a:lvl4pPr>
            <a:lvl5pPr indent="-317500" lvl="4" marL="2286000" rtl="0" algn="ctr">
              <a:spcBef>
                <a:spcPts val="1600"/>
              </a:spcBef>
              <a:spcAft>
                <a:spcPts val="0"/>
              </a:spcAft>
              <a:buSzPts val="1400"/>
              <a:buFont typeface="Open Sans Light"/>
              <a:buChar char="○"/>
              <a:defRPr>
                <a:latin typeface="Open Sans Light"/>
                <a:ea typeface="Open Sans Light"/>
                <a:cs typeface="Open Sans Light"/>
                <a:sym typeface="Open Sans Light"/>
              </a:defRPr>
            </a:lvl5pPr>
            <a:lvl6pPr indent="-317500" lvl="5" marL="2743200" rtl="0" algn="ctr">
              <a:spcBef>
                <a:spcPts val="1600"/>
              </a:spcBef>
              <a:spcAft>
                <a:spcPts val="0"/>
              </a:spcAft>
              <a:buSzPts val="1400"/>
              <a:buFont typeface="Open Sans Light"/>
              <a:buChar char="■"/>
              <a:defRPr>
                <a:latin typeface="Open Sans Light"/>
                <a:ea typeface="Open Sans Light"/>
                <a:cs typeface="Open Sans Light"/>
                <a:sym typeface="Open Sans Light"/>
              </a:defRPr>
            </a:lvl6pPr>
            <a:lvl7pPr indent="-317500" lvl="6" marL="3200400" rtl="0" algn="ctr">
              <a:spcBef>
                <a:spcPts val="1600"/>
              </a:spcBef>
              <a:spcAft>
                <a:spcPts val="0"/>
              </a:spcAft>
              <a:buSzPts val="1400"/>
              <a:buFont typeface="Open Sans Light"/>
              <a:buChar char="●"/>
              <a:defRPr>
                <a:latin typeface="Open Sans Light"/>
                <a:ea typeface="Open Sans Light"/>
                <a:cs typeface="Open Sans Light"/>
                <a:sym typeface="Open Sans Light"/>
              </a:defRPr>
            </a:lvl7pPr>
            <a:lvl8pPr indent="-317500" lvl="7" marL="3657600" rtl="0" algn="ctr">
              <a:spcBef>
                <a:spcPts val="1600"/>
              </a:spcBef>
              <a:spcAft>
                <a:spcPts val="0"/>
              </a:spcAft>
              <a:buSzPts val="1400"/>
              <a:buFont typeface="Open Sans Light"/>
              <a:buChar char="○"/>
              <a:defRPr>
                <a:latin typeface="Open Sans Light"/>
                <a:ea typeface="Open Sans Light"/>
                <a:cs typeface="Open Sans Light"/>
                <a:sym typeface="Open Sans Light"/>
              </a:defRPr>
            </a:lvl8pPr>
            <a:lvl9pPr indent="-317500" lvl="8" marL="4114800" rtl="0" algn="ctr">
              <a:spcBef>
                <a:spcPts val="1600"/>
              </a:spcBef>
              <a:spcAft>
                <a:spcPts val="1600"/>
              </a:spcAft>
              <a:buSzPts val="1400"/>
              <a:buFont typeface="Open Sans Light"/>
              <a:buChar char="■"/>
              <a:defRPr>
                <a:latin typeface="Open Sans Light"/>
                <a:ea typeface="Open Sans Light"/>
                <a:cs typeface="Open Sans Light"/>
                <a:sym typeface="Open Sans Light"/>
              </a:defRPr>
            </a:lvl9pPr>
          </a:lstStyle>
          <a:p/>
        </p:txBody>
      </p:sp>
      <p:sp>
        <p:nvSpPr>
          <p:cNvPr id="161" name="Google Shape;16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31"/>
          <p:cNvSpPr/>
          <p:nvPr/>
        </p:nvSpPr>
        <p:spPr>
          <a:xfrm>
            <a:off x="-66700" y="-42499"/>
            <a:ext cx="3648113" cy="2135351"/>
          </a:xfrm>
          <a:custGeom>
            <a:rect b="b" l="l" r="r" t="t"/>
            <a:pathLst>
              <a:path extrusionOk="0" h="142333" w="243167">
                <a:moveTo>
                  <a:pt x="260" y="91"/>
                </a:moveTo>
                <a:lnTo>
                  <a:pt x="142333" y="0"/>
                </a:lnTo>
                <a:lnTo>
                  <a:pt x="243167" y="69996"/>
                </a:lnTo>
                <a:lnTo>
                  <a:pt x="143579" y="142333"/>
                </a:lnTo>
                <a:lnTo>
                  <a:pt x="0" y="142283"/>
                </a:lnTo>
                <a:close/>
              </a:path>
            </a:pathLst>
          </a:custGeom>
          <a:solidFill>
            <a:srgbClr val="4C0043">
              <a:alpha val="12290"/>
            </a:srgbClr>
          </a:solidFill>
          <a:ln>
            <a:noFill/>
          </a:ln>
        </p:spPr>
      </p:sp>
      <p:sp>
        <p:nvSpPr>
          <p:cNvPr id="163" name="Google Shape;163;p31"/>
          <p:cNvSpPr/>
          <p:nvPr/>
        </p:nvSpPr>
        <p:spPr>
          <a:xfrm rot="10800000">
            <a:off x="5562575" y="3050651"/>
            <a:ext cx="3648113" cy="2135351"/>
          </a:xfrm>
          <a:custGeom>
            <a:rect b="b" l="l" r="r" t="t"/>
            <a:pathLst>
              <a:path extrusionOk="0" h="142333" w="243167">
                <a:moveTo>
                  <a:pt x="260" y="91"/>
                </a:moveTo>
                <a:lnTo>
                  <a:pt x="142333" y="0"/>
                </a:lnTo>
                <a:lnTo>
                  <a:pt x="243167" y="69996"/>
                </a:lnTo>
                <a:lnTo>
                  <a:pt x="143579" y="142333"/>
                </a:lnTo>
                <a:lnTo>
                  <a:pt x="0" y="142283"/>
                </a:lnTo>
                <a:close/>
              </a:path>
            </a:pathLst>
          </a:custGeom>
          <a:solidFill>
            <a:srgbClr val="4C0043">
              <a:alpha val="12290"/>
            </a:srgbClr>
          </a:solidFill>
          <a:ln>
            <a:noFill/>
          </a:ln>
        </p:spPr>
      </p:sp>
      <p:sp>
        <p:nvSpPr>
          <p:cNvPr id="164" name="Google Shape;164;p31"/>
          <p:cNvSpPr txBox="1"/>
          <p:nvPr>
            <p:ph idx="2" type="body"/>
          </p:nvPr>
        </p:nvSpPr>
        <p:spPr>
          <a:xfrm>
            <a:off x="161181" y="1481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5" name="Google Shape;165;p31"/>
          <p:cNvSpPr txBox="1"/>
          <p:nvPr>
            <p:ph idx="3" type="body"/>
          </p:nvPr>
        </p:nvSpPr>
        <p:spPr>
          <a:xfrm>
            <a:off x="161181" y="376725"/>
            <a:ext cx="3726300" cy="43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pic>
        <p:nvPicPr>
          <p:cNvPr id="166" name="Google Shape;166;p31"/>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bold 2">
  <p:cSld name="BIG_NUMBER_1">
    <p:spTree>
      <p:nvGrpSpPr>
        <p:cNvPr id="167" name="Shape 167"/>
        <p:cNvGrpSpPr/>
        <p:nvPr/>
      </p:nvGrpSpPr>
      <p:grpSpPr>
        <a:xfrm>
          <a:off x="0" y="0"/>
          <a:ext cx="0" cy="0"/>
          <a:chOff x="0" y="0"/>
          <a:chExt cx="0" cy="0"/>
        </a:xfrm>
      </p:grpSpPr>
      <p:sp>
        <p:nvSpPr>
          <p:cNvPr id="168" name="Google Shape;168;p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4F42"/>
              </a:buClr>
              <a:buSzPts val="12000"/>
              <a:buNone/>
              <a:defRPr sz="12000">
                <a:solidFill>
                  <a:srgbClr val="FF4F42"/>
                </a:solidFill>
              </a:defRPr>
            </a:lvl1pPr>
            <a:lvl2pPr lvl="1" rtl="0" algn="ctr">
              <a:spcBef>
                <a:spcPts val="0"/>
              </a:spcBef>
              <a:spcAft>
                <a:spcPts val="0"/>
              </a:spcAft>
              <a:buClr>
                <a:srgbClr val="FF4F42"/>
              </a:buClr>
              <a:buSzPts val="12000"/>
              <a:buNone/>
              <a:defRPr sz="12000">
                <a:solidFill>
                  <a:srgbClr val="FF4F42"/>
                </a:solidFill>
              </a:defRPr>
            </a:lvl2pPr>
            <a:lvl3pPr lvl="2" rtl="0" algn="ctr">
              <a:spcBef>
                <a:spcPts val="0"/>
              </a:spcBef>
              <a:spcAft>
                <a:spcPts val="0"/>
              </a:spcAft>
              <a:buClr>
                <a:srgbClr val="FF4F42"/>
              </a:buClr>
              <a:buSzPts val="12000"/>
              <a:buNone/>
              <a:defRPr sz="12000">
                <a:solidFill>
                  <a:srgbClr val="FF4F42"/>
                </a:solidFill>
              </a:defRPr>
            </a:lvl3pPr>
            <a:lvl4pPr lvl="3" rtl="0" algn="ctr">
              <a:spcBef>
                <a:spcPts val="0"/>
              </a:spcBef>
              <a:spcAft>
                <a:spcPts val="0"/>
              </a:spcAft>
              <a:buClr>
                <a:srgbClr val="FF4F42"/>
              </a:buClr>
              <a:buSzPts val="12000"/>
              <a:buNone/>
              <a:defRPr sz="12000">
                <a:solidFill>
                  <a:srgbClr val="FF4F42"/>
                </a:solidFill>
              </a:defRPr>
            </a:lvl4pPr>
            <a:lvl5pPr lvl="4" rtl="0" algn="ctr">
              <a:spcBef>
                <a:spcPts val="0"/>
              </a:spcBef>
              <a:spcAft>
                <a:spcPts val="0"/>
              </a:spcAft>
              <a:buClr>
                <a:srgbClr val="FF4F42"/>
              </a:buClr>
              <a:buSzPts val="12000"/>
              <a:buNone/>
              <a:defRPr sz="12000">
                <a:solidFill>
                  <a:srgbClr val="FF4F42"/>
                </a:solidFill>
              </a:defRPr>
            </a:lvl5pPr>
            <a:lvl6pPr lvl="5" rtl="0" algn="ctr">
              <a:spcBef>
                <a:spcPts val="0"/>
              </a:spcBef>
              <a:spcAft>
                <a:spcPts val="0"/>
              </a:spcAft>
              <a:buClr>
                <a:srgbClr val="FF4F42"/>
              </a:buClr>
              <a:buSzPts val="12000"/>
              <a:buNone/>
              <a:defRPr sz="12000">
                <a:solidFill>
                  <a:srgbClr val="FF4F42"/>
                </a:solidFill>
              </a:defRPr>
            </a:lvl6pPr>
            <a:lvl7pPr lvl="6" rtl="0" algn="ctr">
              <a:spcBef>
                <a:spcPts val="0"/>
              </a:spcBef>
              <a:spcAft>
                <a:spcPts val="0"/>
              </a:spcAft>
              <a:buClr>
                <a:srgbClr val="FF4F42"/>
              </a:buClr>
              <a:buSzPts val="12000"/>
              <a:buNone/>
              <a:defRPr sz="12000">
                <a:solidFill>
                  <a:srgbClr val="FF4F42"/>
                </a:solidFill>
              </a:defRPr>
            </a:lvl7pPr>
            <a:lvl8pPr lvl="7" rtl="0" algn="ctr">
              <a:spcBef>
                <a:spcPts val="0"/>
              </a:spcBef>
              <a:spcAft>
                <a:spcPts val="0"/>
              </a:spcAft>
              <a:buClr>
                <a:srgbClr val="FF4F42"/>
              </a:buClr>
              <a:buSzPts val="12000"/>
              <a:buNone/>
              <a:defRPr sz="12000">
                <a:solidFill>
                  <a:srgbClr val="FF4F42"/>
                </a:solidFill>
              </a:defRPr>
            </a:lvl8pPr>
            <a:lvl9pPr lvl="8" rtl="0" algn="ctr">
              <a:spcBef>
                <a:spcPts val="0"/>
              </a:spcBef>
              <a:spcAft>
                <a:spcPts val="0"/>
              </a:spcAft>
              <a:buClr>
                <a:srgbClr val="FF4F42"/>
              </a:buClr>
              <a:buSzPts val="12000"/>
              <a:buNone/>
              <a:defRPr sz="12000">
                <a:solidFill>
                  <a:srgbClr val="FF4F42"/>
                </a:solidFill>
              </a:defRPr>
            </a:lvl9pPr>
          </a:lstStyle>
          <a:p>
            <a:r>
              <a:t>xx%</a:t>
            </a:r>
          </a:p>
        </p:txBody>
      </p:sp>
      <p:sp>
        <p:nvSpPr>
          <p:cNvPr id="169" name="Google Shape;16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32"/>
          <p:cNvSpPr txBox="1"/>
          <p:nvPr>
            <p:ph idx="1" type="body"/>
          </p:nvPr>
        </p:nvSpPr>
        <p:spPr>
          <a:xfrm>
            <a:off x="2208450" y="3152225"/>
            <a:ext cx="4727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Open Sans Light"/>
              <a:buChar char="●"/>
              <a:defRPr>
                <a:latin typeface="Open Sans Light"/>
                <a:ea typeface="Open Sans Light"/>
                <a:cs typeface="Open Sans Light"/>
                <a:sym typeface="Open Sans Light"/>
              </a:defRPr>
            </a:lvl1pPr>
            <a:lvl2pPr indent="-317500" lvl="1" marL="914400" rtl="0" algn="ctr">
              <a:spcBef>
                <a:spcPts val="1600"/>
              </a:spcBef>
              <a:spcAft>
                <a:spcPts val="0"/>
              </a:spcAft>
              <a:buSzPts val="1400"/>
              <a:buFont typeface="Open Sans Light"/>
              <a:buChar char="○"/>
              <a:defRPr>
                <a:latin typeface="Open Sans Light"/>
                <a:ea typeface="Open Sans Light"/>
                <a:cs typeface="Open Sans Light"/>
                <a:sym typeface="Open Sans Light"/>
              </a:defRPr>
            </a:lvl2pPr>
            <a:lvl3pPr indent="-317500" lvl="2" marL="1371600" rtl="0" algn="ctr">
              <a:spcBef>
                <a:spcPts val="1600"/>
              </a:spcBef>
              <a:spcAft>
                <a:spcPts val="0"/>
              </a:spcAft>
              <a:buSzPts val="1400"/>
              <a:buFont typeface="Open Sans Light"/>
              <a:buChar char="■"/>
              <a:defRPr>
                <a:latin typeface="Open Sans Light"/>
                <a:ea typeface="Open Sans Light"/>
                <a:cs typeface="Open Sans Light"/>
                <a:sym typeface="Open Sans Light"/>
              </a:defRPr>
            </a:lvl3pPr>
            <a:lvl4pPr indent="-317500" lvl="3" marL="1828800" rtl="0" algn="ctr">
              <a:spcBef>
                <a:spcPts val="1600"/>
              </a:spcBef>
              <a:spcAft>
                <a:spcPts val="0"/>
              </a:spcAft>
              <a:buSzPts val="1400"/>
              <a:buFont typeface="Open Sans Light"/>
              <a:buChar char="●"/>
              <a:defRPr>
                <a:latin typeface="Open Sans Light"/>
                <a:ea typeface="Open Sans Light"/>
                <a:cs typeface="Open Sans Light"/>
                <a:sym typeface="Open Sans Light"/>
              </a:defRPr>
            </a:lvl4pPr>
            <a:lvl5pPr indent="-317500" lvl="4" marL="2286000" rtl="0" algn="ctr">
              <a:spcBef>
                <a:spcPts val="1600"/>
              </a:spcBef>
              <a:spcAft>
                <a:spcPts val="0"/>
              </a:spcAft>
              <a:buSzPts val="1400"/>
              <a:buFont typeface="Open Sans Light"/>
              <a:buChar char="○"/>
              <a:defRPr>
                <a:latin typeface="Open Sans Light"/>
                <a:ea typeface="Open Sans Light"/>
                <a:cs typeface="Open Sans Light"/>
                <a:sym typeface="Open Sans Light"/>
              </a:defRPr>
            </a:lvl5pPr>
            <a:lvl6pPr indent="-317500" lvl="5" marL="2743200" rtl="0" algn="ctr">
              <a:spcBef>
                <a:spcPts val="1600"/>
              </a:spcBef>
              <a:spcAft>
                <a:spcPts val="0"/>
              </a:spcAft>
              <a:buSzPts val="1400"/>
              <a:buFont typeface="Open Sans Light"/>
              <a:buChar char="■"/>
              <a:defRPr>
                <a:latin typeface="Open Sans Light"/>
                <a:ea typeface="Open Sans Light"/>
                <a:cs typeface="Open Sans Light"/>
                <a:sym typeface="Open Sans Light"/>
              </a:defRPr>
            </a:lvl6pPr>
            <a:lvl7pPr indent="-317500" lvl="6" marL="3200400" rtl="0" algn="ctr">
              <a:spcBef>
                <a:spcPts val="1600"/>
              </a:spcBef>
              <a:spcAft>
                <a:spcPts val="0"/>
              </a:spcAft>
              <a:buSzPts val="1400"/>
              <a:buFont typeface="Open Sans Light"/>
              <a:buChar char="●"/>
              <a:defRPr>
                <a:latin typeface="Open Sans Light"/>
                <a:ea typeface="Open Sans Light"/>
                <a:cs typeface="Open Sans Light"/>
                <a:sym typeface="Open Sans Light"/>
              </a:defRPr>
            </a:lvl7pPr>
            <a:lvl8pPr indent="-317500" lvl="7" marL="3657600" rtl="0" algn="ctr">
              <a:spcBef>
                <a:spcPts val="1600"/>
              </a:spcBef>
              <a:spcAft>
                <a:spcPts val="0"/>
              </a:spcAft>
              <a:buSzPts val="1400"/>
              <a:buFont typeface="Open Sans Light"/>
              <a:buChar char="○"/>
              <a:defRPr>
                <a:latin typeface="Open Sans Light"/>
                <a:ea typeface="Open Sans Light"/>
                <a:cs typeface="Open Sans Light"/>
                <a:sym typeface="Open Sans Light"/>
              </a:defRPr>
            </a:lvl8pPr>
            <a:lvl9pPr indent="-317500" lvl="8" marL="4114800" rtl="0" algn="ctr">
              <a:spcBef>
                <a:spcPts val="1600"/>
              </a:spcBef>
              <a:spcAft>
                <a:spcPts val="1600"/>
              </a:spcAft>
              <a:buSzPts val="1400"/>
              <a:buFont typeface="Open Sans Light"/>
              <a:buChar char="■"/>
              <a:defRPr>
                <a:latin typeface="Open Sans Light"/>
                <a:ea typeface="Open Sans Light"/>
                <a:cs typeface="Open Sans Light"/>
                <a:sym typeface="Open Sans Light"/>
              </a:defRPr>
            </a:lvl9pPr>
          </a:lstStyle>
          <a:p/>
        </p:txBody>
      </p:sp>
      <p:pic>
        <p:nvPicPr>
          <p:cNvPr id="171" name="Google Shape;171;p32"/>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video post">
  <p:cSld name="TITLE_1">
    <p:spTree>
      <p:nvGrpSpPr>
        <p:cNvPr id="172" name="Shape 172"/>
        <p:cNvGrpSpPr/>
        <p:nvPr/>
      </p:nvGrpSpPr>
      <p:grpSpPr>
        <a:xfrm>
          <a:off x="0" y="0"/>
          <a:ext cx="0" cy="0"/>
          <a:chOff x="0" y="0"/>
          <a:chExt cx="0" cy="0"/>
        </a:xfrm>
      </p:grpSpPr>
      <p:sp>
        <p:nvSpPr>
          <p:cNvPr id="173" name="Google Shape;173;p33"/>
          <p:cNvSpPr/>
          <p:nvPr/>
        </p:nvSpPr>
        <p:spPr>
          <a:xfrm>
            <a:off x="-6140353" y="892598"/>
            <a:ext cx="4940700" cy="1908900"/>
          </a:xfrm>
          <a:prstGeom prst="roundRect">
            <a:avLst>
              <a:gd fmla="val 5555"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3"/>
          <p:cNvSpPr/>
          <p:nvPr/>
        </p:nvSpPr>
        <p:spPr>
          <a:xfrm>
            <a:off x="264324" y="132558"/>
            <a:ext cx="8600400" cy="31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txBox="1"/>
          <p:nvPr/>
        </p:nvSpPr>
        <p:spPr>
          <a:xfrm>
            <a:off x="1313294" y="2335542"/>
            <a:ext cx="29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16h</a:t>
            </a:r>
            <a:endParaRPr>
              <a:latin typeface="Barlow"/>
              <a:ea typeface="Barlow"/>
              <a:cs typeface="Barlow"/>
              <a:sym typeface="Barlow"/>
            </a:endParaRPr>
          </a:p>
        </p:txBody>
      </p:sp>
      <p:pic>
        <p:nvPicPr>
          <p:cNvPr id="177" name="Google Shape;177;p33"/>
          <p:cNvPicPr preferRelativeResize="0"/>
          <p:nvPr/>
        </p:nvPicPr>
        <p:blipFill>
          <a:blip r:embed="rId2">
            <a:alphaModFix/>
          </a:blip>
          <a:stretch>
            <a:fillRect/>
          </a:stretch>
        </p:blipFill>
        <p:spPr>
          <a:xfrm>
            <a:off x="1809561" y="3309292"/>
            <a:ext cx="238551" cy="238551"/>
          </a:xfrm>
          <a:prstGeom prst="rect">
            <a:avLst/>
          </a:prstGeom>
          <a:noFill/>
          <a:ln>
            <a:noFill/>
          </a:ln>
        </p:spPr>
      </p:pic>
      <p:sp>
        <p:nvSpPr>
          <p:cNvPr id="178" name="Google Shape;178;p33"/>
          <p:cNvSpPr txBox="1"/>
          <p:nvPr/>
        </p:nvSpPr>
        <p:spPr>
          <a:xfrm>
            <a:off x="2297559" y="3321743"/>
            <a:ext cx="103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F7F7F"/>
                </a:solidFill>
                <a:latin typeface="Barlow"/>
                <a:ea typeface="Barlow"/>
                <a:cs typeface="Barlow"/>
                <a:sym typeface="Barlow"/>
              </a:rPr>
              <a:t>Like</a:t>
            </a:r>
            <a:endParaRPr sz="1800">
              <a:solidFill>
                <a:srgbClr val="7F7F7F"/>
              </a:solidFill>
              <a:latin typeface="Barlow"/>
              <a:ea typeface="Barlow"/>
              <a:cs typeface="Barlow"/>
              <a:sym typeface="Barlow"/>
            </a:endParaRPr>
          </a:p>
        </p:txBody>
      </p:sp>
      <p:pic>
        <p:nvPicPr>
          <p:cNvPr id="179" name="Google Shape;179;p33"/>
          <p:cNvPicPr preferRelativeResize="0"/>
          <p:nvPr/>
        </p:nvPicPr>
        <p:blipFill rotWithShape="1">
          <a:blip r:embed="rId3">
            <a:alphaModFix/>
          </a:blip>
          <a:srcRect b="0" l="0" r="0" t="0"/>
          <a:stretch/>
        </p:blipFill>
        <p:spPr>
          <a:xfrm>
            <a:off x="5485090" y="3309292"/>
            <a:ext cx="238551" cy="238551"/>
          </a:xfrm>
          <a:prstGeom prst="rect">
            <a:avLst/>
          </a:prstGeom>
          <a:noFill/>
          <a:ln>
            <a:noFill/>
          </a:ln>
        </p:spPr>
      </p:pic>
      <p:sp>
        <p:nvSpPr>
          <p:cNvPr id="180" name="Google Shape;180;p33"/>
          <p:cNvSpPr txBox="1"/>
          <p:nvPr/>
        </p:nvSpPr>
        <p:spPr>
          <a:xfrm>
            <a:off x="5973085" y="3321743"/>
            <a:ext cx="15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F7F7F"/>
                </a:solidFill>
                <a:latin typeface="Barlow"/>
                <a:ea typeface="Barlow"/>
                <a:cs typeface="Barlow"/>
                <a:sym typeface="Barlow"/>
              </a:rPr>
              <a:t>Comment</a:t>
            </a:r>
            <a:endParaRPr sz="1800">
              <a:solidFill>
                <a:srgbClr val="7F7F7F"/>
              </a:solidFill>
              <a:latin typeface="Barlow"/>
              <a:ea typeface="Barlow"/>
              <a:cs typeface="Barlow"/>
              <a:sym typeface="Barlow"/>
            </a:endParaRPr>
          </a:p>
        </p:txBody>
      </p:sp>
      <p:cxnSp>
        <p:nvCxnSpPr>
          <p:cNvPr id="181" name="Google Shape;181;p33"/>
          <p:cNvCxnSpPr/>
          <p:nvPr/>
        </p:nvCxnSpPr>
        <p:spPr>
          <a:xfrm>
            <a:off x="294676" y="3600422"/>
            <a:ext cx="8539800" cy="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33"/>
          <p:cNvSpPr txBox="1"/>
          <p:nvPr/>
        </p:nvSpPr>
        <p:spPr>
          <a:xfrm>
            <a:off x="-5789353" y="1015530"/>
            <a:ext cx="4238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Barlow"/>
                <a:ea typeface="Barlow"/>
                <a:cs typeface="Barlow"/>
                <a:sym typeface="Barlow"/>
              </a:rPr>
              <a:t>Extra profile pictures</a:t>
            </a:r>
            <a:endParaRPr b="1" sz="2700">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(With any of these: click it and then choose “Replace image” from the toolbar above to put a custom picture in)</a:t>
            </a:r>
            <a:endParaRPr>
              <a:latin typeface="Barlow"/>
              <a:ea typeface="Barlow"/>
              <a:cs typeface="Barlow"/>
              <a:sym typeface="Barlow"/>
            </a:endParaRPr>
          </a:p>
        </p:txBody>
      </p:sp>
      <p:sp>
        <p:nvSpPr>
          <p:cNvPr id="183" name="Google Shape;183;p33"/>
          <p:cNvSpPr/>
          <p:nvPr/>
        </p:nvSpPr>
        <p:spPr>
          <a:xfrm>
            <a:off x="9480176" y="574747"/>
            <a:ext cx="8090400" cy="3287100"/>
          </a:xfrm>
          <a:prstGeom prst="roundRect">
            <a:avLst>
              <a:gd fmla="val 3802"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txBox="1"/>
          <p:nvPr/>
        </p:nvSpPr>
        <p:spPr>
          <a:xfrm>
            <a:off x="9740882" y="710974"/>
            <a:ext cx="5366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700">
                <a:solidFill>
                  <a:schemeClr val="dk1"/>
                </a:solidFill>
                <a:latin typeface="Barlow"/>
                <a:ea typeface="Barlow"/>
                <a:cs typeface="Barlow"/>
                <a:sym typeface="Barlow"/>
              </a:rPr>
              <a:t>Extra reply boxes</a:t>
            </a:r>
            <a:endParaRPr b="1" sz="2700">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These are grouped together. If you click and drag the profile picture, it’ll drag the whole reply box over. Ungroup them by right-clicking and choosing “ungroup”.</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Remember that you can change the profile pic! Click the picture and then “Replace image” in the toolbar above.</a:t>
            </a:r>
            <a:endParaRPr b="1" sz="2700">
              <a:latin typeface="Barlow"/>
              <a:ea typeface="Barlow"/>
              <a:cs typeface="Barlow"/>
              <a:sym typeface="Barlow"/>
            </a:endParaRPr>
          </a:p>
        </p:txBody>
      </p:sp>
      <p:sp>
        <p:nvSpPr>
          <p:cNvPr id="185" name="Google Shape;185;p33"/>
          <p:cNvSpPr txBox="1"/>
          <p:nvPr/>
        </p:nvSpPr>
        <p:spPr>
          <a:xfrm>
            <a:off x="-5789353" y="309311"/>
            <a:ext cx="4452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latin typeface="Barlow"/>
                <a:ea typeface="Barlow"/>
                <a:cs typeface="Barlow"/>
                <a:sym typeface="Barlow"/>
              </a:rPr>
              <a:t>VIDEO/IMAGE</a:t>
            </a:r>
            <a:endParaRPr b="1" sz="4600">
              <a:latin typeface="Barlow"/>
              <a:ea typeface="Barlow"/>
              <a:cs typeface="Barlow"/>
              <a:sym typeface="Barlow"/>
            </a:endParaRPr>
          </a:p>
        </p:txBody>
      </p:sp>
      <p:pic>
        <p:nvPicPr>
          <p:cNvPr id="186" name="Google Shape;186;p33"/>
          <p:cNvPicPr preferRelativeResize="0"/>
          <p:nvPr/>
        </p:nvPicPr>
        <p:blipFill>
          <a:blip r:embed="rId4">
            <a:alphaModFix/>
          </a:blip>
          <a:stretch>
            <a:fillRect/>
          </a:stretch>
        </p:blipFill>
        <p:spPr>
          <a:xfrm>
            <a:off x="-5545294" y="3898433"/>
            <a:ext cx="1842443" cy="514649"/>
          </a:xfrm>
          <a:prstGeom prst="rect">
            <a:avLst/>
          </a:prstGeom>
          <a:noFill/>
          <a:ln>
            <a:noFill/>
          </a:ln>
        </p:spPr>
      </p:pic>
      <p:sp>
        <p:nvSpPr>
          <p:cNvPr id="187" name="Google Shape;187;p33"/>
          <p:cNvSpPr txBox="1"/>
          <p:nvPr/>
        </p:nvSpPr>
        <p:spPr>
          <a:xfrm>
            <a:off x="-5458706" y="3687303"/>
            <a:ext cx="42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Templates created by:</a:t>
            </a:r>
            <a:endParaRPr>
              <a:latin typeface="Barlow"/>
              <a:ea typeface="Barlow"/>
              <a:cs typeface="Barlow"/>
              <a:sym typeface="Barlow"/>
            </a:endParaRPr>
          </a:p>
        </p:txBody>
      </p:sp>
      <p:sp>
        <p:nvSpPr>
          <p:cNvPr id="188" name="Google Shape;188;p33"/>
          <p:cNvSpPr txBox="1"/>
          <p:nvPr/>
        </p:nvSpPr>
        <p:spPr>
          <a:xfrm>
            <a:off x="-5458706" y="4427655"/>
            <a:ext cx="42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For more FREE templates like this, go to:</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DitchThatTextbook.com/templates</a:t>
            </a:r>
            <a:endParaRPr>
              <a:latin typeface="Barlow"/>
              <a:ea typeface="Barlow"/>
              <a:cs typeface="Barlow"/>
              <a:sym typeface="Barlow"/>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
  <p:cSld name="TITLE_1_1">
    <p:spTree>
      <p:nvGrpSpPr>
        <p:cNvPr id="189" name="Shape 189"/>
        <p:cNvGrpSpPr/>
        <p:nvPr/>
      </p:nvGrpSpPr>
      <p:grpSpPr>
        <a:xfrm>
          <a:off x="0" y="0"/>
          <a:ext cx="0" cy="0"/>
          <a:chOff x="0" y="0"/>
          <a:chExt cx="0" cy="0"/>
        </a:xfrm>
      </p:grpSpPr>
      <p:sp>
        <p:nvSpPr>
          <p:cNvPr id="190" name="Google Shape;190;p34"/>
          <p:cNvSpPr/>
          <p:nvPr/>
        </p:nvSpPr>
        <p:spPr>
          <a:xfrm>
            <a:off x="-6140353" y="892598"/>
            <a:ext cx="4940700" cy="1908900"/>
          </a:xfrm>
          <a:prstGeom prst="roundRect">
            <a:avLst>
              <a:gd fmla="val 5555"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34"/>
          <p:cNvSpPr/>
          <p:nvPr/>
        </p:nvSpPr>
        <p:spPr>
          <a:xfrm>
            <a:off x="264324" y="132558"/>
            <a:ext cx="8600400" cy="31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nvSpPr>
        <p:spPr>
          <a:xfrm>
            <a:off x="1313294" y="2335542"/>
            <a:ext cx="29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16h</a:t>
            </a:r>
            <a:endParaRPr>
              <a:latin typeface="Barlow"/>
              <a:ea typeface="Barlow"/>
              <a:cs typeface="Barlow"/>
              <a:sym typeface="Barlow"/>
            </a:endParaRPr>
          </a:p>
        </p:txBody>
      </p:sp>
      <p:pic>
        <p:nvPicPr>
          <p:cNvPr id="194" name="Google Shape;194;p34"/>
          <p:cNvPicPr preferRelativeResize="0"/>
          <p:nvPr/>
        </p:nvPicPr>
        <p:blipFill>
          <a:blip r:embed="rId2">
            <a:alphaModFix/>
          </a:blip>
          <a:stretch>
            <a:fillRect/>
          </a:stretch>
        </p:blipFill>
        <p:spPr>
          <a:xfrm>
            <a:off x="1809561" y="3309292"/>
            <a:ext cx="238551" cy="238551"/>
          </a:xfrm>
          <a:prstGeom prst="rect">
            <a:avLst/>
          </a:prstGeom>
          <a:noFill/>
          <a:ln>
            <a:noFill/>
          </a:ln>
        </p:spPr>
      </p:pic>
      <p:sp>
        <p:nvSpPr>
          <p:cNvPr id="195" name="Google Shape;195;p34"/>
          <p:cNvSpPr txBox="1"/>
          <p:nvPr/>
        </p:nvSpPr>
        <p:spPr>
          <a:xfrm>
            <a:off x="2297559" y="3321743"/>
            <a:ext cx="103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F7F7F"/>
                </a:solidFill>
                <a:latin typeface="Barlow"/>
                <a:ea typeface="Barlow"/>
                <a:cs typeface="Barlow"/>
                <a:sym typeface="Barlow"/>
              </a:rPr>
              <a:t>Like</a:t>
            </a:r>
            <a:endParaRPr sz="1800">
              <a:solidFill>
                <a:srgbClr val="7F7F7F"/>
              </a:solidFill>
              <a:latin typeface="Barlow"/>
              <a:ea typeface="Barlow"/>
              <a:cs typeface="Barlow"/>
              <a:sym typeface="Barlow"/>
            </a:endParaRPr>
          </a:p>
        </p:txBody>
      </p:sp>
      <p:pic>
        <p:nvPicPr>
          <p:cNvPr id="196" name="Google Shape;196;p34"/>
          <p:cNvPicPr preferRelativeResize="0"/>
          <p:nvPr/>
        </p:nvPicPr>
        <p:blipFill rotWithShape="1">
          <a:blip r:embed="rId3">
            <a:alphaModFix/>
          </a:blip>
          <a:srcRect b="0" l="0" r="0" t="0"/>
          <a:stretch/>
        </p:blipFill>
        <p:spPr>
          <a:xfrm>
            <a:off x="5485090" y="3309292"/>
            <a:ext cx="238551" cy="238551"/>
          </a:xfrm>
          <a:prstGeom prst="rect">
            <a:avLst/>
          </a:prstGeom>
          <a:noFill/>
          <a:ln>
            <a:noFill/>
          </a:ln>
        </p:spPr>
      </p:pic>
      <p:sp>
        <p:nvSpPr>
          <p:cNvPr id="197" name="Google Shape;197;p34"/>
          <p:cNvSpPr txBox="1"/>
          <p:nvPr/>
        </p:nvSpPr>
        <p:spPr>
          <a:xfrm>
            <a:off x="5973085" y="3321743"/>
            <a:ext cx="15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F7F7F"/>
                </a:solidFill>
                <a:latin typeface="Barlow"/>
                <a:ea typeface="Barlow"/>
                <a:cs typeface="Barlow"/>
                <a:sym typeface="Barlow"/>
              </a:rPr>
              <a:t>Comment</a:t>
            </a:r>
            <a:endParaRPr sz="1800">
              <a:solidFill>
                <a:srgbClr val="7F7F7F"/>
              </a:solidFill>
              <a:latin typeface="Barlow"/>
              <a:ea typeface="Barlow"/>
              <a:cs typeface="Barlow"/>
              <a:sym typeface="Barlow"/>
            </a:endParaRPr>
          </a:p>
        </p:txBody>
      </p:sp>
      <p:cxnSp>
        <p:nvCxnSpPr>
          <p:cNvPr id="198" name="Google Shape;198;p34"/>
          <p:cNvCxnSpPr/>
          <p:nvPr/>
        </p:nvCxnSpPr>
        <p:spPr>
          <a:xfrm>
            <a:off x="294676" y="3600422"/>
            <a:ext cx="8539800" cy="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34"/>
          <p:cNvSpPr txBox="1"/>
          <p:nvPr/>
        </p:nvSpPr>
        <p:spPr>
          <a:xfrm>
            <a:off x="-5789353" y="1015530"/>
            <a:ext cx="4238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Barlow"/>
                <a:ea typeface="Barlow"/>
                <a:cs typeface="Barlow"/>
                <a:sym typeface="Barlow"/>
              </a:rPr>
              <a:t>Extra profile pictures</a:t>
            </a:r>
            <a:endParaRPr b="1" sz="2700">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(With any of these: click it and then choose “Replace image” from the toolbar above to put a custom picture in)</a:t>
            </a:r>
            <a:endParaRPr>
              <a:latin typeface="Barlow"/>
              <a:ea typeface="Barlow"/>
              <a:cs typeface="Barlow"/>
              <a:sym typeface="Barlow"/>
            </a:endParaRPr>
          </a:p>
        </p:txBody>
      </p:sp>
      <p:sp>
        <p:nvSpPr>
          <p:cNvPr id="200" name="Google Shape;200;p34"/>
          <p:cNvSpPr/>
          <p:nvPr/>
        </p:nvSpPr>
        <p:spPr>
          <a:xfrm>
            <a:off x="9480176" y="574747"/>
            <a:ext cx="8090400" cy="3287100"/>
          </a:xfrm>
          <a:prstGeom prst="roundRect">
            <a:avLst>
              <a:gd fmla="val 3802"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txBox="1"/>
          <p:nvPr/>
        </p:nvSpPr>
        <p:spPr>
          <a:xfrm>
            <a:off x="9740882" y="710974"/>
            <a:ext cx="5366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Barlow"/>
                <a:ea typeface="Barlow"/>
                <a:cs typeface="Barlow"/>
                <a:sym typeface="Barlow"/>
              </a:rPr>
              <a:t>Extra reply boxes</a:t>
            </a:r>
            <a:endParaRPr b="1" sz="2700">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These are grouped together. If you click and drag the profile picture, it’ll drag the whole reply box over. Ungroup them by right-clicking and choosing “ungroup”.</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Remember that you can change the profile pic! Click the picture and then “Replace image” in the toolbar above.</a:t>
            </a:r>
            <a:endParaRPr>
              <a:latin typeface="Barlow"/>
              <a:ea typeface="Barlow"/>
              <a:cs typeface="Barlow"/>
              <a:sym typeface="Barlow"/>
            </a:endParaRPr>
          </a:p>
        </p:txBody>
      </p:sp>
      <p:sp>
        <p:nvSpPr>
          <p:cNvPr id="202" name="Google Shape;202;p34"/>
          <p:cNvSpPr txBox="1"/>
          <p:nvPr/>
        </p:nvSpPr>
        <p:spPr>
          <a:xfrm>
            <a:off x="-5789353" y="36550"/>
            <a:ext cx="44526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latin typeface="Barlow"/>
                <a:ea typeface="Barlow"/>
                <a:cs typeface="Barlow"/>
                <a:sym typeface="Barlow"/>
              </a:rPr>
              <a:t>IMAGE POST</a:t>
            </a:r>
            <a:endParaRPr b="1" sz="4600">
              <a:latin typeface="Barlow"/>
              <a:ea typeface="Barlow"/>
              <a:cs typeface="Barlow"/>
              <a:sym typeface="Barlow"/>
            </a:endParaRPr>
          </a:p>
          <a:p>
            <a:pPr indent="0" lvl="0" marL="0" rtl="0" algn="l">
              <a:spcBef>
                <a:spcPts val="0"/>
              </a:spcBef>
              <a:spcAft>
                <a:spcPts val="0"/>
              </a:spcAft>
              <a:buNone/>
            </a:pPr>
            <a:r>
              <a:rPr b="1" lang="en" sz="4600">
                <a:latin typeface="Barlow"/>
                <a:ea typeface="Barlow"/>
                <a:cs typeface="Barlow"/>
                <a:sym typeface="Barlow"/>
              </a:rPr>
              <a:t>EXAMPLE</a:t>
            </a:r>
            <a:endParaRPr b="1" sz="4600">
              <a:latin typeface="Barlow"/>
              <a:ea typeface="Barlow"/>
              <a:cs typeface="Barlow"/>
              <a:sym typeface="Barlow"/>
            </a:endParaRPr>
          </a:p>
        </p:txBody>
      </p:sp>
      <p:pic>
        <p:nvPicPr>
          <p:cNvPr id="203" name="Google Shape;203;p34"/>
          <p:cNvPicPr preferRelativeResize="0"/>
          <p:nvPr/>
        </p:nvPicPr>
        <p:blipFill>
          <a:blip r:embed="rId4">
            <a:alphaModFix/>
          </a:blip>
          <a:stretch>
            <a:fillRect/>
          </a:stretch>
        </p:blipFill>
        <p:spPr>
          <a:xfrm>
            <a:off x="-5545294" y="3898433"/>
            <a:ext cx="1842443" cy="514649"/>
          </a:xfrm>
          <a:prstGeom prst="rect">
            <a:avLst/>
          </a:prstGeom>
          <a:noFill/>
          <a:ln>
            <a:noFill/>
          </a:ln>
        </p:spPr>
      </p:pic>
      <p:sp>
        <p:nvSpPr>
          <p:cNvPr id="204" name="Google Shape;204;p34"/>
          <p:cNvSpPr txBox="1"/>
          <p:nvPr/>
        </p:nvSpPr>
        <p:spPr>
          <a:xfrm>
            <a:off x="-5458706" y="3687303"/>
            <a:ext cx="42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Templates created by:</a:t>
            </a:r>
            <a:endParaRPr>
              <a:latin typeface="Barlow"/>
              <a:ea typeface="Barlow"/>
              <a:cs typeface="Barlow"/>
              <a:sym typeface="Barlow"/>
            </a:endParaRPr>
          </a:p>
        </p:txBody>
      </p:sp>
      <p:sp>
        <p:nvSpPr>
          <p:cNvPr id="205" name="Google Shape;205;p34"/>
          <p:cNvSpPr txBox="1"/>
          <p:nvPr/>
        </p:nvSpPr>
        <p:spPr>
          <a:xfrm>
            <a:off x="-5458706" y="4427655"/>
            <a:ext cx="42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For more FREE templates like this, go to:</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DitchThatTextbook.com/templates</a:t>
            </a:r>
            <a:endParaRPr>
              <a:latin typeface="Barlow"/>
              <a:ea typeface="Barlow"/>
              <a:cs typeface="Barlow"/>
              <a:sym typeface="Barlow"/>
            </a:endParaRPr>
          </a:p>
        </p:txBody>
      </p:sp>
      <p:sp>
        <p:nvSpPr>
          <p:cNvPr id="206" name="Google Shape;206;p34"/>
          <p:cNvSpPr txBox="1"/>
          <p:nvPr/>
        </p:nvSpPr>
        <p:spPr>
          <a:xfrm>
            <a:off x="1313294" y="2206397"/>
            <a:ext cx="364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Barlow"/>
                <a:ea typeface="Barlow"/>
                <a:cs typeface="Barlow"/>
                <a:sym typeface="Barlow"/>
              </a:rPr>
              <a:t>Erikah Sampson</a:t>
            </a:r>
            <a:endParaRPr b="1" sz="1800">
              <a:latin typeface="Barlow"/>
              <a:ea typeface="Barlow"/>
              <a:cs typeface="Barlow"/>
              <a:sym typeface="Barlow"/>
            </a:endParaRPr>
          </a:p>
        </p:txBody>
      </p:sp>
      <p:pic>
        <p:nvPicPr>
          <p:cNvPr id="207" name="Google Shape;207;p34"/>
          <p:cNvPicPr preferRelativeResize="0"/>
          <p:nvPr/>
        </p:nvPicPr>
        <p:blipFill>
          <a:blip r:embed="rId5">
            <a:alphaModFix/>
          </a:blip>
          <a:stretch>
            <a:fillRect/>
          </a:stretch>
        </p:blipFill>
        <p:spPr>
          <a:xfrm>
            <a:off x="-3544235" y="2228178"/>
            <a:ext cx="353400" cy="353400"/>
          </a:xfrm>
          <a:prstGeom prst="ellipse">
            <a:avLst/>
          </a:prstGeom>
          <a:noFill/>
          <a:ln cap="flat" cmpd="sng" w="38100">
            <a:solidFill>
              <a:srgbClr val="7F7F7F"/>
            </a:solidFill>
            <a:prstDash val="solid"/>
            <a:round/>
            <a:headEnd len="sm" w="sm" type="none"/>
            <a:tailEnd len="sm" w="sm" type="none"/>
          </a:ln>
        </p:spPr>
      </p:pic>
      <p:sp>
        <p:nvSpPr>
          <p:cNvPr id="208" name="Google Shape;208;p34"/>
          <p:cNvSpPr txBox="1"/>
          <p:nvPr/>
        </p:nvSpPr>
        <p:spPr>
          <a:xfrm>
            <a:off x="443618" y="2649682"/>
            <a:ext cx="825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My family and I just traveled to New York and it was amazing! This is a picture from Grand Central Terminal. We stopped here on the way to the airport. It was SO busy. There were people going everywhere and they were in a hurry!</a:t>
            </a:r>
            <a:endParaRPr>
              <a:latin typeface="Barlow"/>
              <a:ea typeface="Barlow"/>
              <a:cs typeface="Barlow"/>
              <a:sym typeface="Barlow"/>
            </a:endParaRPr>
          </a:p>
        </p:txBody>
      </p:sp>
      <p:pic>
        <p:nvPicPr>
          <p:cNvPr id="209" name="Google Shape;209;p34"/>
          <p:cNvPicPr preferRelativeResize="0"/>
          <p:nvPr/>
        </p:nvPicPr>
        <p:blipFill>
          <a:blip r:embed="rId6">
            <a:alphaModFix/>
          </a:blip>
          <a:stretch>
            <a:fillRect/>
          </a:stretch>
        </p:blipFill>
        <p:spPr>
          <a:xfrm>
            <a:off x="-5683055" y="2225201"/>
            <a:ext cx="339600" cy="339600"/>
          </a:xfrm>
          <a:prstGeom prst="ellipse">
            <a:avLst/>
          </a:prstGeom>
          <a:noFill/>
          <a:ln cap="flat" cmpd="sng" w="38100">
            <a:solidFill>
              <a:srgbClr val="7F7F7F"/>
            </a:solidFill>
            <a:prstDash val="solid"/>
            <a:round/>
            <a:headEnd len="sm" w="sm" type="none"/>
            <a:tailEnd len="sm" w="sm" type="none"/>
          </a:ln>
        </p:spPr>
      </p:pic>
      <p:pic>
        <p:nvPicPr>
          <p:cNvPr id="210" name="Google Shape;210;p34"/>
          <p:cNvPicPr preferRelativeResize="0"/>
          <p:nvPr/>
        </p:nvPicPr>
        <p:blipFill>
          <a:blip r:embed="rId7">
            <a:alphaModFix/>
          </a:blip>
          <a:stretch>
            <a:fillRect/>
          </a:stretch>
        </p:blipFill>
        <p:spPr>
          <a:xfrm>
            <a:off x="1139824" y="3773891"/>
            <a:ext cx="353400" cy="353400"/>
          </a:xfrm>
          <a:prstGeom prst="ellipse">
            <a:avLst/>
          </a:prstGeom>
          <a:noFill/>
          <a:ln cap="flat" cmpd="sng" w="38100">
            <a:solidFill>
              <a:srgbClr val="7F7F7F"/>
            </a:solidFill>
            <a:prstDash val="solid"/>
            <a:round/>
            <a:headEnd len="sm" w="sm" type="none"/>
            <a:tailEnd len="sm" w="sm" type="none"/>
          </a:ln>
        </p:spPr>
      </p:pic>
      <p:pic>
        <p:nvPicPr>
          <p:cNvPr id="211" name="Google Shape;211;p34"/>
          <p:cNvPicPr preferRelativeResize="0"/>
          <p:nvPr/>
        </p:nvPicPr>
        <p:blipFill>
          <a:blip r:embed="rId8">
            <a:alphaModFix/>
          </a:blip>
          <a:stretch>
            <a:fillRect/>
          </a:stretch>
        </p:blipFill>
        <p:spPr>
          <a:xfrm>
            <a:off x="500118" y="2220854"/>
            <a:ext cx="353400" cy="353400"/>
          </a:xfrm>
          <a:prstGeom prst="ellipse">
            <a:avLst/>
          </a:prstGeom>
          <a:noFill/>
          <a:ln cap="flat" cmpd="sng" w="38100">
            <a:solidFill>
              <a:srgbClr val="7F7F7F"/>
            </a:solidFill>
            <a:prstDash val="solid"/>
            <a:round/>
            <a:headEnd len="sm" w="sm" type="none"/>
            <a:tailEnd len="sm" w="sm" type="none"/>
          </a:ln>
        </p:spPr>
      </p:pic>
      <p:pic>
        <p:nvPicPr>
          <p:cNvPr id="212" name="Google Shape;212;p34"/>
          <p:cNvPicPr preferRelativeResize="0"/>
          <p:nvPr/>
        </p:nvPicPr>
        <p:blipFill>
          <a:blip r:embed="rId9">
            <a:alphaModFix/>
          </a:blip>
          <a:stretch>
            <a:fillRect/>
          </a:stretch>
        </p:blipFill>
        <p:spPr>
          <a:xfrm>
            <a:off x="1139824" y="4300813"/>
            <a:ext cx="353400" cy="353400"/>
          </a:xfrm>
          <a:prstGeom prst="ellipse">
            <a:avLst/>
          </a:prstGeom>
          <a:noFill/>
          <a:ln cap="flat" cmpd="sng" w="38100">
            <a:solidFill>
              <a:srgbClr val="7F7F7F"/>
            </a:solidFill>
            <a:prstDash val="solid"/>
            <a:round/>
            <a:headEnd len="sm" w="sm" type="none"/>
            <a:tailEnd len="sm" w="sm" type="none"/>
          </a:ln>
        </p:spPr>
      </p:pic>
      <p:pic>
        <p:nvPicPr>
          <p:cNvPr id="213" name="Google Shape;213;p34"/>
          <p:cNvPicPr preferRelativeResize="0"/>
          <p:nvPr/>
        </p:nvPicPr>
        <p:blipFill>
          <a:blip r:embed="rId10">
            <a:alphaModFix/>
          </a:blip>
          <a:stretch>
            <a:fillRect/>
          </a:stretch>
        </p:blipFill>
        <p:spPr>
          <a:xfrm>
            <a:off x="-3560117" y="1763913"/>
            <a:ext cx="353400" cy="353400"/>
          </a:xfrm>
          <a:prstGeom prst="ellipse">
            <a:avLst/>
          </a:prstGeom>
          <a:noFill/>
          <a:ln cap="flat" cmpd="sng" w="38100">
            <a:solidFill>
              <a:srgbClr val="7F7F7F"/>
            </a:solidFill>
            <a:prstDash val="solid"/>
            <a:round/>
            <a:headEnd len="sm" w="sm" type="none"/>
            <a:tailEnd len="sm" w="sm" type="none"/>
          </a:ln>
        </p:spPr>
      </p:pic>
      <p:pic>
        <p:nvPicPr>
          <p:cNvPr id="214" name="Google Shape;214;p34"/>
          <p:cNvPicPr preferRelativeResize="0"/>
          <p:nvPr/>
        </p:nvPicPr>
        <p:blipFill>
          <a:blip r:embed="rId11">
            <a:alphaModFix/>
          </a:blip>
          <a:stretch>
            <a:fillRect/>
          </a:stretch>
        </p:blipFill>
        <p:spPr>
          <a:xfrm>
            <a:off x="-5698940" y="1763913"/>
            <a:ext cx="353400" cy="353400"/>
          </a:xfrm>
          <a:prstGeom prst="ellipse">
            <a:avLst/>
          </a:prstGeom>
          <a:noFill/>
          <a:ln cap="flat" cmpd="sng" w="38100">
            <a:solidFill>
              <a:srgbClr val="7F7F7F"/>
            </a:solidFill>
            <a:prstDash val="solid"/>
            <a:round/>
            <a:headEnd len="sm" w="sm" type="none"/>
            <a:tailEnd len="sm" w="sm" type="none"/>
          </a:ln>
        </p:spPr>
      </p:pic>
      <p:pic>
        <p:nvPicPr>
          <p:cNvPr id="215" name="Google Shape;215;p34"/>
          <p:cNvPicPr preferRelativeResize="0"/>
          <p:nvPr/>
        </p:nvPicPr>
        <p:blipFill>
          <a:blip r:embed="rId5">
            <a:alphaModFix/>
          </a:blip>
          <a:stretch>
            <a:fillRect/>
          </a:stretch>
        </p:blipFill>
        <p:spPr>
          <a:xfrm>
            <a:off x="-2468471" y="1763911"/>
            <a:ext cx="353400" cy="353400"/>
          </a:xfrm>
          <a:prstGeom prst="ellipse">
            <a:avLst/>
          </a:prstGeom>
          <a:noFill/>
          <a:ln cap="flat" cmpd="sng" w="38100">
            <a:solidFill>
              <a:srgbClr val="7F7F7F"/>
            </a:solidFill>
            <a:prstDash val="solid"/>
            <a:round/>
            <a:headEnd len="sm" w="sm" type="none"/>
            <a:tailEnd len="sm" w="sm" type="none"/>
          </a:ln>
        </p:spPr>
      </p:pic>
      <p:pic>
        <p:nvPicPr>
          <p:cNvPr id="216" name="Google Shape;216;p34"/>
          <p:cNvPicPr preferRelativeResize="0"/>
          <p:nvPr/>
        </p:nvPicPr>
        <p:blipFill>
          <a:blip r:embed="rId5">
            <a:alphaModFix/>
          </a:blip>
          <a:stretch>
            <a:fillRect/>
          </a:stretch>
        </p:blipFill>
        <p:spPr>
          <a:xfrm>
            <a:off x="-2607353" y="2228178"/>
            <a:ext cx="353400" cy="353400"/>
          </a:xfrm>
          <a:prstGeom prst="ellipse">
            <a:avLst/>
          </a:prstGeom>
          <a:noFill/>
          <a:ln cap="flat" cmpd="sng" w="38100">
            <a:solidFill>
              <a:srgbClr val="7F7F7F"/>
            </a:solidFill>
            <a:prstDash val="solid"/>
            <a:round/>
            <a:headEnd len="sm" w="sm" type="none"/>
            <a:tailEnd len="sm" w="sm" type="none"/>
          </a:ln>
        </p:spPr>
      </p:pic>
      <p:sp>
        <p:nvSpPr>
          <p:cNvPr id="217" name="Google Shape;217;p34"/>
          <p:cNvSpPr txBox="1"/>
          <p:nvPr/>
        </p:nvSpPr>
        <p:spPr>
          <a:xfrm>
            <a:off x="2042647" y="3716326"/>
            <a:ext cx="364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James Thompson</a:t>
            </a:r>
            <a:endParaRPr b="1" sz="1600">
              <a:latin typeface="Barlow"/>
              <a:ea typeface="Barlow"/>
              <a:cs typeface="Barlow"/>
              <a:sym typeface="Barlow"/>
            </a:endParaRPr>
          </a:p>
        </p:txBody>
      </p:sp>
      <p:sp>
        <p:nvSpPr>
          <p:cNvPr id="218" name="Google Shape;218;p34"/>
          <p:cNvSpPr txBox="1"/>
          <p:nvPr/>
        </p:nvSpPr>
        <p:spPr>
          <a:xfrm>
            <a:off x="2057265" y="3857625"/>
            <a:ext cx="6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Wow! This looks like an amazing trip! </a:t>
            </a:r>
            <a:r>
              <a:rPr lang="en">
                <a:solidFill>
                  <a:schemeClr val="dk1"/>
                </a:solidFill>
                <a:latin typeface="Barlow"/>
                <a:ea typeface="Barlow"/>
                <a:cs typeface="Barlow"/>
                <a:sym typeface="Barlow"/>
              </a:rPr>
              <a:t>💯💯💯</a:t>
            </a:r>
            <a:endParaRPr>
              <a:latin typeface="Barlow"/>
              <a:ea typeface="Barlow"/>
              <a:cs typeface="Barlow"/>
              <a:sym typeface="Barlow"/>
            </a:endParaRPr>
          </a:p>
        </p:txBody>
      </p:sp>
      <p:pic>
        <p:nvPicPr>
          <p:cNvPr id="219" name="Google Shape;219;p34"/>
          <p:cNvPicPr preferRelativeResize="0"/>
          <p:nvPr/>
        </p:nvPicPr>
        <p:blipFill>
          <a:blip r:embed="rId5">
            <a:alphaModFix/>
          </a:blip>
          <a:stretch>
            <a:fillRect/>
          </a:stretch>
        </p:blipFill>
        <p:spPr>
          <a:xfrm>
            <a:off x="-4629529" y="2228178"/>
            <a:ext cx="353400" cy="353400"/>
          </a:xfrm>
          <a:prstGeom prst="ellipse">
            <a:avLst/>
          </a:prstGeom>
          <a:noFill/>
          <a:ln cap="flat" cmpd="sng" w="38100">
            <a:solidFill>
              <a:srgbClr val="7F7F7F"/>
            </a:solidFill>
            <a:prstDash val="solid"/>
            <a:round/>
            <a:headEnd len="sm" w="sm" type="none"/>
            <a:tailEnd len="sm" w="sm" type="none"/>
          </a:ln>
        </p:spPr>
      </p:pic>
      <p:sp>
        <p:nvSpPr>
          <p:cNvPr id="220" name="Google Shape;220;p34"/>
          <p:cNvSpPr txBox="1"/>
          <p:nvPr/>
        </p:nvSpPr>
        <p:spPr>
          <a:xfrm>
            <a:off x="2042647" y="4222883"/>
            <a:ext cx="364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Jamie Morgan</a:t>
            </a:r>
            <a:endParaRPr b="1" sz="1600">
              <a:latin typeface="Barlow"/>
              <a:ea typeface="Barlow"/>
              <a:cs typeface="Barlow"/>
              <a:sym typeface="Barlow"/>
            </a:endParaRPr>
          </a:p>
        </p:txBody>
      </p:sp>
      <p:sp>
        <p:nvSpPr>
          <p:cNvPr id="221" name="Google Shape;221;p34"/>
          <p:cNvSpPr txBox="1"/>
          <p:nvPr/>
        </p:nvSpPr>
        <p:spPr>
          <a:xfrm>
            <a:off x="2057265" y="4364182"/>
            <a:ext cx="6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Totally cool! Where else did you go in New York? I’d love to go some day!</a:t>
            </a:r>
            <a:endParaRPr>
              <a:latin typeface="Barlow"/>
              <a:ea typeface="Barlow"/>
              <a:cs typeface="Barlow"/>
              <a:sym typeface="Barlow"/>
            </a:endParaRPr>
          </a:p>
        </p:txBody>
      </p:sp>
      <p:grpSp>
        <p:nvGrpSpPr>
          <p:cNvPr id="222" name="Google Shape;222;p34"/>
          <p:cNvGrpSpPr/>
          <p:nvPr/>
        </p:nvGrpSpPr>
        <p:grpSpPr>
          <a:xfrm>
            <a:off x="9745970" y="1748667"/>
            <a:ext cx="7556454" cy="972538"/>
            <a:chOff x="968850" y="3266982"/>
            <a:chExt cx="6422825" cy="1901718"/>
          </a:xfrm>
        </p:grpSpPr>
        <p:pic>
          <p:nvPicPr>
            <p:cNvPr id="223" name="Google Shape;223;p34"/>
            <p:cNvPicPr preferRelativeResize="0"/>
            <p:nvPr/>
          </p:nvPicPr>
          <p:blipFill>
            <a:blip r:embed="rId5">
              <a:alphaModFix/>
            </a:blip>
            <a:stretch>
              <a:fillRect/>
            </a:stretch>
          </p:blipFill>
          <p:spPr>
            <a:xfrm>
              <a:off x="968850" y="3354175"/>
              <a:ext cx="691200" cy="691200"/>
            </a:xfrm>
            <a:prstGeom prst="ellipse">
              <a:avLst/>
            </a:prstGeom>
            <a:noFill/>
            <a:ln cap="flat" cmpd="sng" w="38100">
              <a:solidFill>
                <a:srgbClr val="7F7F7F"/>
              </a:solidFill>
              <a:prstDash val="solid"/>
              <a:round/>
              <a:headEnd len="sm" w="sm" type="none"/>
              <a:tailEnd len="sm" w="sm" type="none"/>
            </a:ln>
          </p:spPr>
        </p:pic>
        <p:sp>
          <p:nvSpPr>
            <p:cNvPr id="224" name="Google Shape;224;p34"/>
            <p:cNvSpPr txBox="1"/>
            <p:nvPr/>
          </p:nvSpPr>
          <p:spPr>
            <a:xfrm>
              <a:off x="1736250" y="3266982"/>
              <a:ext cx="3100500" cy="8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Name of person replying</a:t>
              </a:r>
              <a:endParaRPr b="1" sz="1600">
                <a:latin typeface="Barlow"/>
                <a:ea typeface="Barlow"/>
                <a:cs typeface="Barlow"/>
                <a:sym typeface="Barlow"/>
              </a:endParaRPr>
            </a:p>
          </p:txBody>
        </p:sp>
        <p:sp>
          <p:nvSpPr>
            <p:cNvPr id="225" name="Google Shape;225;p34"/>
            <p:cNvSpPr txBox="1"/>
            <p:nvPr/>
          </p:nvSpPr>
          <p:spPr>
            <a:xfrm>
              <a:off x="1748675" y="3543300"/>
              <a:ext cx="5643000" cy="16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This is where you write a reply. Be sure to delete all of this example text when you begin. The comments below are grouped together so you can click and move them around. Click and drag the profile pic to move.</a:t>
              </a:r>
              <a:endParaRPr>
                <a:latin typeface="Barlow"/>
                <a:ea typeface="Barlow"/>
                <a:cs typeface="Barlow"/>
                <a:sym typeface="Barlow"/>
              </a:endParaRPr>
            </a:p>
          </p:txBody>
        </p:sp>
      </p:grpSp>
      <p:grpSp>
        <p:nvGrpSpPr>
          <p:cNvPr id="226" name="Google Shape;226;p34"/>
          <p:cNvGrpSpPr/>
          <p:nvPr/>
        </p:nvGrpSpPr>
        <p:grpSpPr>
          <a:xfrm>
            <a:off x="9745970" y="2333155"/>
            <a:ext cx="7556454" cy="972538"/>
            <a:chOff x="968850" y="3266982"/>
            <a:chExt cx="6422825" cy="1901718"/>
          </a:xfrm>
        </p:grpSpPr>
        <p:pic>
          <p:nvPicPr>
            <p:cNvPr id="227" name="Google Shape;227;p34"/>
            <p:cNvPicPr preferRelativeResize="0"/>
            <p:nvPr/>
          </p:nvPicPr>
          <p:blipFill>
            <a:blip r:embed="rId5">
              <a:alphaModFix/>
            </a:blip>
            <a:stretch>
              <a:fillRect/>
            </a:stretch>
          </p:blipFill>
          <p:spPr>
            <a:xfrm>
              <a:off x="968850" y="3354175"/>
              <a:ext cx="691200" cy="691200"/>
            </a:xfrm>
            <a:prstGeom prst="ellipse">
              <a:avLst/>
            </a:prstGeom>
            <a:noFill/>
            <a:ln cap="flat" cmpd="sng" w="38100">
              <a:solidFill>
                <a:srgbClr val="7F7F7F"/>
              </a:solidFill>
              <a:prstDash val="solid"/>
              <a:round/>
              <a:headEnd len="sm" w="sm" type="none"/>
              <a:tailEnd len="sm" w="sm" type="none"/>
            </a:ln>
          </p:spPr>
        </p:pic>
        <p:sp>
          <p:nvSpPr>
            <p:cNvPr id="228" name="Google Shape;228;p34"/>
            <p:cNvSpPr txBox="1"/>
            <p:nvPr/>
          </p:nvSpPr>
          <p:spPr>
            <a:xfrm>
              <a:off x="1736250" y="3266982"/>
              <a:ext cx="3100500" cy="8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Name of person replying</a:t>
              </a:r>
              <a:endParaRPr b="1" sz="1600">
                <a:latin typeface="Barlow"/>
                <a:ea typeface="Barlow"/>
                <a:cs typeface="Barlow"/>
                <a:sym typeface="Barlow"/>
              </a:endParaRPr>
            </a:p>
          </p:txBody>
        </p:sp>
        <p:sp>
          <p:nvSpPr>
            <p:cNvPr id="229" name="Google Shape;229;p34"/>
            <p:cNvSpPr txBox="1"/>
            <p:nvPr/>
          </p:nvSpPr>
          <p:spPr>
            <a:xfrm>
              <a:off x="1748675" y="3543300"/>
              <a:ext cx="5643000" cy="16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This is where you write a reply. Be sure to delete all of this example text when you begin. The comments below are grouped together so you can click and move them around. Click and drag the profile pic to move.</a:t>
              </a:r>
              <a:endParaRPr>
                <a:latin typeface="Barlow"/>
                <a:ea typeface="Barlow"/>
                <a:cs typeface="Barlow"/>
                <a:sym typeface="Barlow"/>
              </a:endParaRPr>
            </a:p>
          </p:txBody>
        </p:sp>
      </p:grpSp>
      <p:grpSp>
        <p:nvGrpSpPr>
          <p:cNvPr id="230" name="Google Shape;230;p34"/>
          <p:cNvGrpSpPr/>
          <p:nvPr/>
        </p:nvGrpSpPr>
        <p:grpSpPr>
          <a:xfrm>
            <a:off x="9745970" y="2917644"/>
            <a:ext cx="7556454" cy="972538"/>
            <a:chOff x="968850" y="3266982"/>
            <a:chExt cx="6422825" cy="1901718"/>
          </a:xfrm>
        </p:grpSpPr>
        <p:pic>
          <p:nvPicPr>
            <p:cNvPr id="231" name="Google Shape;231;p34"/>
            <p:cNvPicPr preferRelativeResize="0"/>
            <p:nvPr/>
          </p:nvPicPr>
          <p:blipFill>
            <a:blip r:embed="rId5">
              <a:alphaModFix/>
            </a:blip>
            <a:stretch>
              <a:fillRect/>
            </a:stretch>
          </p:blipFill>
          <p:spPr>
            <a:xfrm>
              <a:off x="968850" y="3354175"/>
              <a:ext cx="691200" cy="691200"/>
            </a:xfrm>
            <a:prstGeom prst="ellipse">
              <a:avLst/>
            </a:prstGeom>
            <a:noFill/>
            <a:ln cap="flat" cmpd="sng" w="38100">
              <a:solidFill>
                <a:srgbClr val="7F7F7F"/>
              </a:solidFill>
              <a:prstDash val="solid"/>
              <a:round/>
              <a:headEnd len="sm" w="sm" type="none"/>
              <a:tailEnd len="sm" w="sm" type="none"/>
            </a:ln>
          </p:spPr>
        </p:pic>
        <p:sp>
          <p:nvSpPr>
            <p:cNvPr id="232" name="Google Shape;232;p34"/>
            <p:cNvSpPr txBox="1"/>
            <p:nvPr/>
          </p:nvSpPr>
          <p:spPr>
            <a:xfrm>
              <a:off x="1736250" y="3266982"/>
              <a:ext cx="3100500" cy="8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Name of person replying</a:t>
              </a:r>
              <a:endParaRPr b="1" sz="1600">
                <a:latin typeface="Barlow"/>
                <a:ea typeface="Barlow"/>
                <a:cs typeface="Barlow"/>
                <a:sym typeface="Barlow"/>
              </a:endParaRPr>
            </a:p>
          </p:txBody>
        </p:sp>
        <p:sp>
          <p:nvSpPr>
            <p:cNvPr id="233" name="Google Shape;233;p34"/>
            <p:cNvSpPr txBox="1"/>
            <p:nvPr/>
          </p:nvSpPr>
          <p:spPr>
            <a:xfrm>
              <a:off x="1748675" y="3543300"/>
              <a:ext cx="5643000" cy="16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This is where you write a reply. Be sure to delete all of this example text when you begin. The comments below are grouped together so you can click and move them around. Click and drag the profile pic to move.</a:t>
              </a:r>
              <a:endParaRPr>
                <a:latin typeface="Barlow"/>
                <a:ea typeface="Barlow"/>
                <a:cs typeface="Barlow"/>
                <a:sym typeface="Barlow"/>
              </a:endParaRPr>
            </a:p>
          </p:txBody>
        </p:sp>
      </p:grpSp>
      <p:pic>
        <p:nvPicPr>
          <p:cNvPr id="234" name="Google Shape;234;p34"/>
          <p:cNvPicPr preferRelativeResize="0"/>
          <p:nvPr/>
        </p:nvPicPr>
        <p:blipFill rotWithShape="1">
          <a:blip r:embed="rId12">
            <a:alphaModFix/>
          </a:blip>
          <a:srcRect b="0" l="17365" r="3048" t="0"/>
          <a:stretch/>
        </p:blipFill>
        <p:spPr>
          <a:xfrm>
            <a:off x="926029" y="205824"/>
            <a:ext cx="7277059" cy="193965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Open Sans Light"/>
              <a:buNone/>
              <a:defRPr sz="2800">
                <a:latin typeface="Open Sans Light"/>
                <a:ea typeface="Open Sans Light"/>
                <a:cs typeface="Open Sans Light"/>
                <a:sym typeface="Open Sans Light"/>
              </a:defRPr>
            </a:lvl1pPr>
            <a:lvl2pPr lvl="1" rtl="0">
              <a:spcBef>
                <a:spcPts val="0"/>
              </a:spcBef>
              <a:spcAft>
                <a:spcPts val="0"/>
              </a:spcAft>
              <a:buSzPts val="2800"/>
              <a:buFont typeface="Open Sans"/>
              <a:buNone/>
              <a:defRPr sz="2800">
                <a:latin typeface="Open Sans"/>
                <a:ea typeface="Open Sans"/>
                <a:cs typeface="Open Sans"/>
                <a:sym typeface="Open Sans"/>
              </a:defRPr>
            </a:lvl2pPr>
            <a:lvl3pPr lvl="2" rtl="0">
              <a:spcBef>
                <a:spcPts val="0"/>
              </a:spcBef>
              <a:spcAft>
                <a:spcPts val="0"/>
              </a:spcAft>
              <a:buSzPts val="2800"/>
              <a:buFont typeface="Open Sans"/>
              <a:buNone/>
              <a:defRPr sz="2800">
                <a:latin typeface="Open Sans"/>
                <a:ea typeface="Open Sans"/>
                <a:cs typeface="Open Sans"/>
                <a:sym typeface="Open Sans"/>
              </a:defRPr>
            </a:lvl3pPr>
            <a:lvl4pPr lvl="3" rtl="0">
              <a:spcBef>
                <a:spcPts val="0"/>
              </a:spcBef>
              <a:spcAft>
                <a:spcPts val="0"/>
              </a:spcAft>
              <a:buSzPts val="2800"/>
              <a:buFont typeface="Open Sans"/>
              <a:buNone/>
              <a:defRPr sz="2800">
                <a:latin typeface="Open Sans"/>
                <a:ea typeface="Open Sans"/>
                <a:cs typeface="Open Sans"/>
                <a:sym typeface="Open Sans"/>
              </a:defRPr>
            </a:lvl4pPr>
            <a:lvl5pPr lvl="4" rtl="0">
              <a:spcBef>
                <a:spcPts val="0"/>
              </a:spcBef>
              <a:spcAft>
                <a:spcPts val="0"/>
              </a:spcAft>
              <a:buSzPts val="2800"/>
              <a:buFont typeface="Open Sans"/>
              <a:buNone/>
              <a:defRPr sz="2800">
                <a:latin typeface="Open Sans"/>
                <a:ea typeface="Open Sans"/>
                <a:cs typeface="Open Sans"/>
                <a:sym typeface="Open Sans"/>
              </a:defRPr>
            </a:lvl5pPr>
            <a:lvl6pPr lvl="5" rtl="0">
              <a:spcBef>
                <a:spcPts val="0"/>
              </a:spcBef>
              <a:spcAft>
                <a:spcPts val="0"/>
              </a:spcAft>
              <a:buSzPts val="2800"/>
              <a:buFont typeface="Open Sans"/>
              <a:buNone/>
              <a:defRPr sz="2800">
                <a:latin typeface="Open Sans"/>
                <a:ea typeface="Open Sans"/>
                <a:cs typeface="Open Sans"/>
                <a:sym typeface="Open Sans"/>
              </a:defRPr>
            </a:lvl6pPr>
            <a:lvl7pPr lvl="6" rtl="0">
              <a:spcBef>
                <a:spcPts val="0"/>
              </a:spcBef>
              <a:spcAft>
                <a:spcPts val="0"/>
              </a:spcAft>
              <a:buSzPts val="2800"/>
              <a:buFont typeface="Open Sans"/>
              <a:buNone/>
              <a:defRPr sz="2800">
                <a:latin typeface="Open Sans"/>
                <a:ea typeface="Open Sans"/>
                <a:cs typeface="Open Sans"/>
                <a:sym typeface="Open Sans"/>
              </a:defRPr>
            </a:lvl7pPr>
            <a:lvl8pPr lvl="7" rtl="0">
              <a:spcBef>
                <a:spcPts val="0"/>
              </a:spcBef>
              <a:spcAft>
                <a:spcPts val="0"/>
              </a:spcAft>
              <a:buSzPts val="2800"/>
              <a:buFont typeface="Open Sans"/>
              <a:buNone/>
              <a:defRPr sz="2800">
                <a:latin typeface="Open Sans"/>
                <a:ea typeface="Open Sans"/>
                <a:cs typeface="Open Sans"/>
                <a:sym typeface="Open Sans"/>
              </a:defRPr>
            </a:lvl8pPr>
            <a:lvl9pPr lvl="8" rtl="0">
              <a:spcBef>
                <a:spcPts val="0"/>
              </a:spcBef>
              <a:spcAft>
                <a:spcPts val="0"/>
              </a:spcAft>
              <a:buSzPts val="2800"/>
              <a:buFont typeface="Open Sans"/>
              <a:buNone/>
              <a:defRPr sz="2800">
                <a:latin typeface="Open Sans"/>
                <a:ea typeface="Open Sans"/>
                <a:cs typeface="Open Sans"/>
                <a:sym typeface="Open Sans"/>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15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15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15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15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15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15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15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15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800">
                <a:solidFill>
                  <a:srgbClr val="FF4F42"/>
                </a:solidFill>
                <a:latin typeface="Open Sans"/>
                <a:ea typeface="Open Sans"/>
                <a:cs typeface="Open Sans"/>
                <a:sym typeface="Open Sans"/>
              </a:defRPr>
            </a:lvl1pPr>
            <a:lvl2pPr lvl="1" rtl="0" algn="r">
              <a:buNone/>
              <a:defRPr sz="800">
                <a:solidFill>
                  <a:srgbClr val="FF4F42"/>
                </a:solidFill>
                <a:latin typeface="Open Sans"/>
                <a:ea typeface="Open Sans"/>
                <a:cs typeface="Open Sans"/>
                <a:sym typeface="Open Sans"/>
              </a:defRPr>
            </a:lvl2pPr>
            <a:lvl3pPr lvl="2" rtl="0" algn="r">
              <a:buNone/>
              <a:defRPr sz="800">
                <a:solidFill>
                  <a:srgbClr val="FF4F42"/>
                </a:solidFill>
                <a:latin typeface="Open Sans"/>
                <a:ea typeface="Open Sans"/>
                <a:cs typeface="Open Sans"/>
                <a:sym typeface="Open Sans"/>
              </a:defRPr>
            </a:lvl3pPr>
            <a:lvl4pPr lvl="3" rtl="0" algn="r">
              <a:buNone/>
              <a:defRPr sz="800">
                <a:solidFill>
                  <a:srgbClr val="FF4F42"/>
                </a:solidFill>
                <a:latin typeface="Open Sans"/>
                <a:ea typeface="Open Sans"/>
                <a:cs typeface="Open Sans"/>
                <a:sym typeface="Open Sans"/>
              </a:defRPr>
            </a:lvl4pPr>
            <a:lvl5pPr lvl="4" rtl="0" algn="r">
              <a:buNone/>
              <a:defRPr sz="800">
                <a:solidFill>
                  <a:srgbClr val="FF4F42"/>
                </a:solidFill>
                <a:latin typeface="Open Sans"/>
                <a:ea typeface="Open Sans"/>
                <a:cs typeface="Open Sans"/>
                <a:sym typeface="Open Sans"/>
              </a:defRPr>
            </a:lvl5pPr>
            <a:lvl6pPr lvl="5" rtl="0" algn="r">
              <a:buNone/>
              <a:defRPr sz="800">
                <a:solidFill>
                  <a:srgbClr val="FF4F42"/>
                </a:solidFill>
                <a:latin typeface="Open Sans"/>
                <a:ea typeface="Open Sans"/>
                <a:cs typeface="Open Sans"/>
                <a:sym typeface="Open Sans"/>
              </a:defRPr>
            </a:lvl6pPr>
            <a:lvl7pPr lvl="6" rtl="0" algn="r">
              <a:buNone/>
              <a:defRPr sz="800">
                <a:solidFill>
                  <a:srgbClr val="FF4F42"/>
                </a:solidFill>
                <a:latin typeface="Open Sans"/>
                <a:ea typeface="Open Sans"/>
                <a:cs typeface="Open Sans"/>
                <a:sym typeface="Open Sans"/>
              </a:defRPr>
            </a:lvl7pPr>
            <a:lvl8pPr lvl="7" rtl="0" algn="r">
              <a:buNone/>
              <a:defRPr sz="800">
                <a:solidFill>
                  <a:srgbClr val="FF4F42"/>
                </a:solidFill>
                <a:latin typeface="Open Sans"/>
                <a:ea typeface="Open Sans"/>
                <a:cs typeface="Open Sans"/>
                <a:sym typeface="Open Sans"/>
              </a:defRPr>
            </a:lvl8pPr>
            <a:lvl9pPr lvl="8" rtl="0" algn="r">
              <a:buNone/>
              <a:defRPr sz="800">
                <a:solidFill>
                  <a:srgbClr val="FF4F4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nvSpPr>
        <p:spPr>
          <a:xfrm>
            <a:off x="465460" y="4703625"/>
            <a:ext cx="42438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4F42"/>
                </a:solidFill>
                <a:latin typeface="Open Sans"/>
                <a:ea typeface="Open Sans"/>
                <a:cs typeface="Open Sans"/>
                <a:sym typeface="Open Sans"/>
              </a:rPr>
              <a:t>xx.xx.20</a:t>
            </a:r>
            <a:endParaRPr>
              <a:solidFill>
                <a:srgbClr val="FF4F42"/>
              </a:solidFill>
              <a:latin typeface="Open Sans"/>
              <a:ea typeface="Open Sans"/>
              <a:cs typeface="Open Sans"/>
              <a:sym typeface="Open Sans"/>
            </a:endParaRPr>
          </a:p>
        </p:txBody>
      </p:sp>
      <p:sp>
        <p:nvSpPr>
          <p:cNvPr id="64" name="Google Shape;64;p15"/>
          <p:cNvSpPr txBox="1"/>
          <p:nvPr/>
        </p:nvSpPr>
        <p:spPr>
          <a:xfrm>
            <a:off x="4434626" y="4703625"/>
            <a:ext cx="4243800" cy="36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4F42"/>
                </a:solidFill>
                <a:latin typeface="Open Sans"/>
                <a:ea typeface="Open Sans"/>
                <a:cs typeface="Open Sans"/>
                <a:sym typeface="Open Sans"/>
              </a:rPr>
              <a:t>firstdraftnews.org  </a:t>
            </a:r>
            <a:r>
              <a:rPr b="1" lang="en" sz="800">
                <a:solidFill>
                  <a:srgbClr val="FF4F42"/>
                </a:solidFill>
                <a:latin typeface="Open Sans"/>
                <a:ea typeface="Open Sans"/>
                <a:cs typeface="Open Sans"/>
                <a:sym typeface="Open Sans"/>
              </a:rPr>
              <a:t>@firstdraftnews</a:t>
            </a:r>
            <a:endParaRPr sz="800">
              <a:solidFill>
                <a:srgbClr val="FF4F42"/>
              </a:solidFill>
              <a:latin typeface="Open Sans"/>
              <a:ea typeface="Open Sans"/>
              <a:cs typeface="Open Sans"/>
              <a:sym typeface="Open Sans"/>
            </a:endParaRPr>
          </a:p>
          <a:p>
            <a:pPr indent="0" lvl="0" marL="0" rtl="0" algn="r">
              <a:spcBef>
                <a:spcPts val="0"/>
              </a:spcBef>
              <a:spcAft>
                <a:spcPts val="0"/>
              </a:spcAft>
              <a:buNone/>
            </a:pPr>
            <a:r>
              <a:t/>
            </a:r>
            <a:endParaRPr sz="800">
              <a:solidFill>
                <a:srgbClr val="FF4F42"/>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51.png"/><Relationship Id="rId8"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9.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71.png"/><Relationship Id="rId9" Type="http://schemas.openxmlformats.org/officeDocument/2006/relationships/image" Target="../media/image67.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0.png"/><Relationship Id="rId8"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slide" Target="/ppt/slides/slide76.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slide" Target="/ppt/slides/slide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doi.org/10.1073/pnas.1920498117"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9.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8.png"/><Relationship Id="rId6" Type="http://schemas.openxmlformats.org/officeDocument/2006/relationships/image" Target="../media/image36.jpg"/><Relationship Id="rId7" Type="http://schemas.openxmlformats.org/officeDocument/2006/relationships/image" Target="../media/image70.png"/><Relationship Id="rId8"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0.xml"/><Relationship Id="rId3" Type="http://schemas.openxmlformats.org/officeDocument/2006/relationships/image" Target="../media/image18.png"/><Relationship Id="rId4" Type="http://schemas.openxmlformats.org/officeDocument/2006/relationships/image" Target="../media/image79.jpg"/><Relationship Id="rId5" Type="http://schemas.openxmlformats.org/officeDocument/2006/relationships/image" Target="../media/image75.png"/><Relationship Id="rId6"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1.xml"/><Relationship Id="rId3" Type="http://schemas.openxmlformats.org/officeDocument/2006/relationships/image" Target="../media/image18.png"/><Relationship Id="rId4" Type="http://schemas.openxmlformats.org/officeDocument/2006/relationships/image" Target="../media/image86.png"/><Relationship Id="rId5" Type="http://schemas.openxmlformats.org/officeDocument/2006/relationships/image" Target="../media/image67.png"/><Relationship Id="rId6" Type="http://schemas.openxmlformats.org/officeDocument/2006/relationships/image" Target="../media/image77.png"/><Relationship Id="rId7" Type="http://schemas.openxmlformats.org/officeDocument/2006/relationships/image" Target="../media/image2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3.xml"/><Relationship Id="rId3" Type="http://schemas.openxmlformats.org/officeDocument/2006/relationships/image" Target="../media/image18.png"/><Relationship Id="rId4" Type="http://schemas.openxmlformats.org/officeDocument/2006/relationships/image" Target="../media/image71.png"/><Relationship Id="rId5" Type="http://schemas.openxmlformats.org/officeDocument/2006/relationships/image" Target="../media/image2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4.xml"/><Relationship Id="rId3" Type="http://schemas.openxmlformats.org/officeDocument/2006/relationships/image" Target="../media/image18.png"/><Relationship Id="rId4" Type="http://schemas.openxmlformats.org/officeDocument/2006/relationships/image" Target="../media/image87.jpg"/><Relationship Id="rId5" Type="http://schemas.openxmlformats.org/officeDocument/2006/relationships/image" Target="../media/image86.png"/><Relationship Id="rId6" Type="http://schemas.openxmlformats.org/officeDocument/2006/relationships/image" Target="../media/image69.png"/><Relationship Id="rId7" Type="http://schemas.openxmlformats.org/officeDocument/2006/relationships/image" Target="../media/image63.png"/><Relationship Id="rId8" Type="http://schemas.openxmlformats.org/officeDocument/2006/relationships/image" Target="../media/image2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5.xml"/><Relationship Id="rId3" Type="http://schemas.openxmlformats.org/officeDocument/2006/relationships/image" Target="../media/image18.png"/><Relationship Id="rId4" Type="http://schemas.openxmlformats.org/officeDocument/2006/relationships/image" Target="../media/image82.jpg"/><Relationship Id="rId5" Type="http://schemas.openxmlformats.org/officeDocument/2006/relationships/image" Target="../media/image85.jpg"/><Relationship Id="rId6" Type="http://schemas.openxmlformats.org/officeDocument/2006/relationships/image" Target="../media/image78.png"/><Relationship Id="rId7" Type="http://schemas.openxmlformats.org/officeDocument/2006/relationships/image" Target="../media/image80.jpg"/><Relationship Id="rId8" Type="http://schemas.openxmlformats.org/officeDocument/2006/relationships/image" Target="../media/image24.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6.xml"/><Relationship Id="rId3" Type="http://schemas.openxmlformats.org/officeDocument/2006/relationships/image" Target="../media/image87.jpg"/><Relationship Id="rId4" Type="http://schemas.openxmlformats.org/officeDocument/2006/relationships/image" Target="../media/image18.png"/><Relationship Id="rId5" Type="http://schemas.openxmlformats.org/officeDocument/2006/relationships/image" Target="../media/image86.png"/><Relationship Id="rId6" Type="http://schemas.openxmlformats.org/officeDocument/2006/relationships/image" Target="../media/image81.png"/><Relationship Id="rId7" Type="http://schemas.openxmlformats.org/officeDocument/2006/relationships/image" Target="../media/image84.png"/><Relationship Id="rId8"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8.png"/><Relationship Id="rId6" Type="http://schemas.openxmlformats.org/officeDocument/2006/relationships/image" Target="../media/image36.jpg"/><Relationship Id="rId7"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05AC0"/>
                </a:solidFill>
                <a:latin typeface="Montserrat"/>
                <a:ea typeface="Montserrat"/>
                <a:cs typeface="Montserrat"/>
                <a:sym typeface="Montserrat"/>
              </a:rPr>
              <a:t>Inoculation</a:t>
            </a:r>
            <a:r>
              <a:rPr lang="en">
                <a:solidFill>
                  <a:srgbClr val="005AC0"/>
                </a:solidFill>
                <a:latin typeface="Montserrat"/>
                <a:ea typeface="Montserrat"/>
                <a:cs typeface="Montserrat"/>
                <a:sym typeface="Montserrat"/>
              </a:rPr>
              <a:t> Against Misinformation</a:t>
            </a:r>
            <a:endParaRPr>
              <a:solidFill>
                <a:srgbClr val="005AC0"/>
              </a:solidFill>
              <a:latin typeface="Montserrat"/>
              <a:ea typeface="Montserrat"/>
              <a:cs typeface="Montserrat"/>
              <a:sym typeface="Montserrat"/>
            </a:endParaRPr>
          </a:p>
        </p:txBody>
      </p:sp>
      <p:sp>
        <p:nvSpPr>
          <p:cNvPr id="240" name="Google Shape;240;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Montserrat"/>
                <a:ea typeface="Montserrat"/>
                <a:cs typeface="Montserrat"/>
                <a:sym typeface="Montserrat"/>
              </a:rPr>
              <a:t>Results and Recommendations</a:t>
            </a:r>
            <a:endParaRPr>
              <a:latin typeface="Montserrat"/>
              <a:ea typeface="Montserrat"/>
              <a:cs typeface="Montserrat"/>
              <a:sym typeface="Montserrat"/>
            </a:endParaRPr>
          </a:p>
        </p:txBody>
      </p:sp>
      <p:sp>
        <p:nvSpPr>
          <p:cNvPr id="241" name="Google Shape;241;p35"/>
          <p:cNvSpPr txBox="1"/>
          <p:nvPr/>
        </p:nvSpPr>
        <p:spPr>
          <a:xfrm>
            <a:off x="3708100" y="4784375"/>
            <a:ext cx="543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Team: Reka Zempleni, Ben Ditchfield, Quentin Hsu, Ross Dahlke, Kushagra Gupta</a:t>
            </a:r>
            <a:endParaRPr sz="10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4"/>
          <p:cNvSpPr/>
          <p:nvPr/>
        </p:nvSpPr>
        <p:spPr>
          <a:xfrm>
            <a:off x="5518184" y="1348475"/>
            <a:ext cx="33141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rgbClr val="999999"/>
                </a:solidFill>
                <a:latin typeface="Montserrat SemiBold"/>
                <a:ea typeface="Montserrat SemiBold"/>
                <a:cs typeface="Montserrat SemiBold"/>
                <a:sym typeface="Montserrat SemiBold"/>
              </a:rPr>
              <a:t>Discussion</a:t>
            </a:r>
            <a:endParaRPr sz="1600">
              <a:solidFill>
                <a:srgbClr val="999999"/>
              </a:solidFill>
              <a:latin typeface="Montserrat SemiBold"/>
              <a:ea typeface="Montserrat SemiBold"/>
              <a:cs typeface="Montserrat SemiBold"/>
              <a:sym typeface="Montserrat SemiBold"/>
            </a:endParaRPr>
          </a:p>
        </p:txBody>
      </p:sp>
      <p:sp>
        <p:nvSpPr>
          <p:cNvPr id="401" name="Google Shape;401;p44"/>
          <p:cNvSpPr/>
          <p:nvPr/>
        </p:nvSpPr>
        <p:spPr>
          <a:xfrm>
            <a:off x="2891752" y="1348475"/>
            <a:ext cx="3314100" cy="1054800"/>
          </a:xfrm>
          <a:prstGeom prst="homePlate">
            <a:avLst>
              <a:gd fmla="val 50000" name="adj"/>
            </a:avLst>
          </a:prstGeom>
          <a:solidFill>
            <a:srgbClr val="005AC0"/>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chemeClr val="lt1"/>
                </a:solidFill>
                <a:latin typeface="Montserrat SemiBold"/>
                <a:ea typeface="Montserrat SemiBold"/>
                <a:cs typeface="Montserrat SemiBold"/>
                <a:sym typeface="Montserrat SemiBold"/>
              </a:rPr>
              <a:t>Results</a:t>
            </a:r>
            <a:endParaRPr sz="1600">
              <a:solidFill>
                <a:schemeClr val="lt1"/>
              </a:solidFill>
              <a:latin typeface="Montserrat SemiBold"/>
              <a:ea typeface="Montserrat SemiBold"/>
              <a:cs typeface="Montserrat SemiBold"/>
              <a:sym typeface="Montserrat SemiBold"/>
            </a:endParaRPr>
          </a:p>
        </p:txBody>
      </p:sp>
      <p:sp>
        <p:nvSpPr>
          <p:cNvPr id="402" name="Google Shape;402;p44"/>
          <p:cNvSpPr/>
          <p:nvPr/>
        </p:nvSpPr>
        <p:spPr>
          <a:xfrm>
            <a:off x="511100" y="1348475"/>
            <a:ext cx="30132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274320" rtl="0" algn="l">
              <a:spcBef>
                <a:spcPts val="0"/>
              </a:spcBef>
              <a:spcAft>
                <a:spcPts val="0"/>
              </a:spcAft>
              <a:buNone/>
            </a:pPr>
            <a:r>
              <a:rPr lang="en" sz="1600">
                <a:solidFill>
                  <a:srgbClr val="999999"/>
                </a:solidFill>
                <a:latin typeface="Montserrat SemiBold"/>
                <a:ea typeface="Montserrat SemiBold"/>
                <a:cs typeface="Montserrat SemiBold"/>
                <a:sym typeface="Montserrat SemiBold"/>
              </a:rPr>
              <a:t>Introduction</a:t>
            </a:r>
            <a:endParaRPr sz="1600">
              <a:solidFill>
                <a:srgbClr val="999999"/>
              </a:solidFill>
              <a:latin typeface="Montserrat SemiBold"/>
              <a:ea typeface="Montserrat SemiBold"/>
              <a:cs typeface="Montserrat SemiBold"/>
              <a:sym typeface="Montserrat SemiBold"/>
            </a:endParaRPr>
          </a:p>
        </p:txBody>
      </p:sp>
      <p:sp>
        <p:nvSpPr>
          <p:cNvPr id="403" name="Google Shape;403;p44"/>
          <p:cNvSpPr txBox="1"/>
          <p:nvPr>
            <p:ph idx="1" type="body"/>
          </p:nvPr>
        </p:nvSpPr>
        <p:spPr>
          <a:xfrm>
            <a:off x="511100" y="24955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Motivation</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Research Questions</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Methodology</a:t>
            </a:r>
            <a:endParaRPr sz="1600">
              <a:latin typeface="Montserrat"/>
              <a:ea typeface="Montserrat"/>
              <a:cs typeface="Montserrat"/>
              <a:sym typeface="Montserrat"/>
            </a:endParaRPr>
          </a:p>
        </p:txBody>
      </p:sp>
      <p:sp>
        <p:nvSpPr>
          <p:cNvPr id="404" name="Google Shape;404;p44"/>
          <p:cNvSpPr txBox="1"/>
          <p:nvPr>
            <p:ph idx="1" type="body"/>
          </p:nvPr>
        </p:nvSpPr>
        <p:spPr>
          <a:xfrm>
            <a:off x="5856050" y="2495550"/>
            <a:ext cx="27438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Recommendations</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Retrospective</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Future Experiments</a:t>
            </a:r>
            <a:endParaRPr sz="1600">
              <a:latin typeface="Montserrat"/>
              <a:ea typeface="Montserrat"/>
              <a:cs typeface="Montserrat"/>
              <a:sym typeface="Montserrat"/>
            </a:endParaRPr>
          </a:p>
        </p:txBody>
      </p:sp>
      <p:sp>
        <p:nvSpPr>
          <p:cNvPr id="405" name="Google Shape;405;p44"/>
          <p:cNvSpPr/>
          <p:nvPr/>
        </p:nvSpPr>
        <p:spPr>
          <a:xfrm>
            <a:off x="311650" y="1141875"/>
            <a:ext cx="435000" cy="435000"/>
          </a:xfrm>
          <a:prstGeom prst="ellipse">
            <a:avLst/>
          </a:pr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cxnSp>
        <p:nvCxnSpPr>
          <p:cNvPr id="406" name="Google Shape;406;p44"/>
          <p:cNvCxnSpPr/>
          <p:nvPr/>
        </p:nvCxnSpPr>
        <p:spPr>
          <a:xfrm>
            <a:off x="3001202" y="24193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407" name="Google Shape;407;p44"/>
          <p:cNvCxnSpPr>
            <a:endCxn id="402" idx="3"/>
          </p:cNvCxnSpPr>
          <p:nvPr/>
        </p:nvCxnSpPr>
        <p:spPr>
          <a:xfrm flipH="1" rot="10800000">
            <a:off x="3001400" y="1875875"/>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408" name="Google Shape;408;p44"/>
          <p:cNvCxnSpPr>
            <a:endCxn id="402" idx="3"/>
          </p:cNvCxnSpPr>
          <p:nvPr/>
        </p:nvCxnSpPr>
        <p:spPr>
          <a:xfrm>
            <a:off x="3033800" y="1381175"/>
            <a:ext cx="490500" cy="494700"/>
          </a:xfrm>
          <a:prstGeom prst="straightConnector1">
            <a:avLst/>
          </a:prstGeom>
          <a:noFill/>
          <a:ln cap="flat" cmpd="sng" w="9525">
            <a:solidFill>
              <a:schemeClr val="dk2"/>
            </a:solidFill>
            <a:prstDash val="dash"/>
            <a:round/>
            <a:headEnd len="med" w="med" type="none"/>
            <a:tailEnd len="med" w="med" type="none"/>
          </a:ln>
        </p:spPr>
      </p:cxnSp>
      <p:cxnSp>
        <p:nvCxnSpPr>
          <p:cNvPr id="409" name="Google Shape;409;p44"/>
          <p:cNvCxnSpPr/>
          <p:nvPr/>
        </p:nvCxnSpPr>
        <p:spPr>
          <a:xfrm>
            <a:off x="5682652" y="24193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410" name="Google Shape;410;p44"/>
          <p:cNvCxnSpPr/>
          <p:nvPr/>
        </p:nvCxnSpPr>
        <p:spPr>
          <a:xfrm flipH="1" rot="10800000">
            <a:off x="5682775" y="1875800"/>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411" name="Google Shape;411;p44"/>
          <p:cNvCxnSpPr/>
          <p:nvPr/>
        </p:nvCxnSpPr>
        <p:spPr>
          <a:xfrm>
            <a:off x="5715350" y="1381100"/>
            <a:ext cx="490500" cy="494700"/>
          </a:xfrm>
          <a:prstGeom prst="straightConnector1">
            <a:avLst/>
          </a:prstGeom>
          <a:noFill/>
          <a:ln cap="flat" cmpd="sng" w="9525">
            <a:solidFill>
              <a:schemeClr val="dk2"/>
            </a:solidFill>
            <a:prstDash val="dash"/>
            <a:round/>
            <a:headEnd len="med" w="med" type="none"/>
            <a:tailEnd len="med" w="med" type="none"/>
          </a:ln>
        </p:spPr>
      </p:cxnSp>
      <p:sp>
        <p:nvSpPr>
          <p:cNvPr id="412" name="Google Shape;412;p44"/>
          <p:cNvSpPr/>
          <p:nvPr/>
        </p:nvSpPr>
        <p:spPr>
          <a:xfrm>
            <a:off x="2857500" y="1141875"/>
            <a:ext cx="435000" cy="435000"/>
          </a:xfrm>
          <a:prstGeom prst="ellipse">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
        <p:nvSpPr>
          <p:cNvPr id="413" name="Google Shape;413;p44"/>
          <p:cNvSpPr/>
          <p:nvPr/>
        </p:nvSpPr>
        <p:spPr>
          <a:xfrm>
            <a:off x="5518175" y="1141875"/>
            <a:ext cx="435000" cy="435000"/>
          </a:xfrm>
          <a:prstGeom prst="ellipse">
            <a:avLst/>
          </a:pr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3</a:t>
            </a:r>
            <a:endParaRPr b="1" sz="1800">
              <a:solidFill>
                <a:schemeClr val="lt1"/>
              </a:solidFill>
              <a:latin typeface="Montserrat"/>
              <a:ea typeface="Montserrat"/>
              <a:cs typeface="Montserrat"/>
              <a:sym typeface="Montserrat"/>
            </a:endParaRPr>
          </a:p>
        </p:txBody>
      </p:sp>
      <p:sp>
        <p:nvSpPr>
          <p:cNvPr id="414" name="Google Shape;41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Roadmap</a:t>
            </a:r>
            <a:endParaRPr>
              <a:solidFill>
                <a:srgbClr val="005AC0"/>
              </a:solidFill>
              <a:latin typeface="Montserrat SemiBold"/>
              <a:ea typeface="Montserrat SemiBold"/>
              <a:cs typeface="Montserrat SemiBold"/>
              <a:sym typeface="Montserrat SemiBold"/>
            </a:endParaRPr>
          </a:p>
        </p:txBody>
      </p:sp>
      <p:sp>
        <p:nvSpPr>
          <p:cNvPr id="415" name="Google Shape;415;p44"/>
          <p:cNvSpPr txBox="1"/>
          <p:nvPr>
            <p:ph idx="1" type="body"/>
          </p:nvPr>
        </p:nvSpPr>
        <p:spPr>
          <a:xfrm>
            <a:off x="3063900" y="2495550"/>
            <a:ext cx="2559000" cy="2305200"/>
          </a:xfrm>
          <a:prstGeom prst="rect">
            <a:avLst/>
          </a:prstGeom>
          <a:solidFill>
            <a:srgbClr val="FFFFFF"/>
          </a:solidFill>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Identifying manipulative content</a:t>
            </a:r>
            <a:endParaRPr b="1"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b="1" lang="en" sz="1600">
                <a:latin typeface="Montserrat"/>
                <a:ea typeface="Montserrat"/>
                <a:cs typeface="Montserrat"/>
                <a:sym typeface="Montserrat"/>
              </a:rPr>
              <a:t>Identifying tactics</a:t>
            </a:r>
            <a:endParaRPr b="1"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b="1" lang="en" sz="1600">
                <a:latin typeface="Montserrat"/>
                <a:ea typeface="Montserrat"/>
                <a:cs typeface="Montserrat"/>
                <a:sym typeface="Montserrat"/>
              </a:rPr>
              <a:t>Sharing Behavior</a:t>
            </a:r>
            <a:endParaRPr b="1"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b="1" lang="en" sz="1600">
                <a:latin typeface="Montserrat"/>
                <a:ea typeface="Montserrat"/>
                <a:cs typeface="Montserrat"/>
                <a:sym typeface="Montserrat"/>
              </a:rPr>
              <a:t>HTE</a:t>
            </a:r>
            <a:endParaRPr b="1" sz="16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p:nvPr/>
        </p:nvSpPr>
        <p:spPr>
          <a:xfrm>
            <a:off x="746650" y="1431975"/>
            <a:ext cx="8085600" cy="1185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Key </a:t>
            </a:r>
            <a:r>
              <a:rPr lang="en">
                <a:solidFill>
                  <a:srgbClr val="005AC0"/>
                </a:solidFill>
                <a:latin typeface="Montserrat SemiBold"/>
                <a:ea typeface="Montserrat SemiBold"/>
                <a:cs typeface="Montserrat SemiBold"/>
                <a:sym typeface="Montserrat SemiBold"/>
              </a:rPr>
              <a:t>Findings</a:t>
            </a:r>
            <a:endParaRPr>
              <a:solidFill>
                <a:srgbClr val="005AC0"/>
              </a:solidFill>
              <a:latin typeface="Montserrat SemiBold"/>
              <a:ea typeface="Montserrat SemiBold"/>
              <a:cs typeface="Montserrat SemiBold"/>
              <a:sym typeface="Montserrat SemiBold"/>
            </a:endParaRPr>
          </a:p>
        </p:txBody>
      </p:sp>
      <p:sp>
        <p:nvSpPr>
          <p:cNvPr id="422" name="Google Shape;422;p45"/>
          <p:cNvSpPr txBox="1"/>
          <p:nvPr>
            <p:ph idx="1" type="body"/>
          </p:nvPr>
        </p:nvSpPr>
        <p:spPr>
          <a:xfrm>
            <a:off x="311700" y="1381075"/>
            <a:ext cx="8520600" cy="3416400"/>
          </a:xfrm>
          <a:prstGeom prst="rect">
            <a:avLst/>
          </a:prstGeom>
        </p:spPr>
        <p:txBody>
          <a:bodyPr anchorCtr="0" anchor="t" bIns="91425" lIns="91425" spcFirstLastPara="1" rIns="91425" wrap="square" tIns="91425">
            <a:normAutofit fontScale="92500" lnSpcReduction="10000"/>
          </a:bodyPr>
          <a:lstStyle/>
          <a:p>
            <a:pPr indent="-322580" lvl="0" marL="457200" rtl="0" algn="l">
              <a:spcBef>
                <a:spcPts val="0"/>
              </a:spcBef>
              <a:spcAft>
                <a:spcPts val="0"/>
              </a:spcAft>
              <a:buSzPct val="88888"/>
              <a:buFont typeface="Montserrat"/>
              <a:buChar char="●"/>
            </a:pPr>
            <a:r>
              <a:rPr b="1" lang="en">
                <a:latin typeface="Montserrat"/>
                <a:ea typeface="Montserrat"/>
                <a:cs typeface="Montserrat"/>
                <a:sym typeface="Montserrat"/>
              </a:rPr>
              <a:t>Manipulativeness</a:t>
            </a:r>
            <a:r>
              <a:rPr lang="en">
                <a:latin typeface="Montserrat"/>
                <a:ea typeface="Montserrat"/>
                <a:cs typeface="Montserrat"/>
                <a:sym typeface="Montserrat"/>
              </a:rPr>
              <a:t> - </a:t>
            </a:r>
            <a:r>
              <a:rPr lang="en">
                <a:latin typeface="Montserrat"/>
                <a:ea typeface="Montserrat"/>
                <a:cs typeface="Montserrat"/>
                <a:sym typeface="Montserrat"/>
              </a:rPr>
              <a:t>After our course, participants became </a:t>
            </a:r>
            <a:r>
              <a:rPr b="1" lang="en">
                <a:solidFill>
                  <a:srgbClr val="005AC0"/>
                </a:solidFill>
                <a:latin typeface="Montserrat"/>
                <a:ea typeface="Montserrat"/>
                <a:cs typeface="Montserrat"/>
                <a:sym typeface="Montserrat"/>
              </a:rPr>
              <a:t>more skeptical of all information</a:t>
            </a:r>
            <a:r>
              <a:rPr lang="en">
                <a:latin typeface="Montserrat"/>
                <a:ea typeface="Montserrat"/>
                <a:cs typeface="Montserrat"/>
                <a:sym typeface="Montserrat"/>
              </a:rPr>
              <a:t>: they labelled manipulative posts as </a:t>
            </a:r>
            <a:r>
              <a:rPr b="1" lang="en">
                <a:solidFill>
                  <a:srgbClr val="005AC0"/>
                </a:solidFill>
                <a:latin typeface="Montserrat"/>
                <a:ea typeface="Montserrat"/>
                <a:cs typeface="Montserrat"/>
                <a:sym typeface="Montserrat"/>
              </a:rPr>
              <a:t>12 percentage points</a:t>
            </a:r>
            <a:r>
              <a:rPr lang="en">
                <a:latin typeface="Montserrat"/>
                <a:ea typeface="Montserrat"/>
                <a:cs typeface="Montserrat"/>
                <a:sym typeface="Montserrat"/>
              </a:rPr>
              <a:t> more manipulative, however, they also labelled non-manipulative courses 15 percentage points more manipulative</a:t>
            </a:r>
            <a:endParaRPr>
              <a:latin typeface="Montserrat"/>
              <a:ea typeface="Montserrat"/>
              <a:cs typeface="Montserrat"/>
              <a:sym typeface="Montserrat"/>
            </a:endParaRPr>
          </a:p>
          <a:p>
            <a:pPr indent="0" lvl="0" marL="457200" rtl="0" algn="l">
              <a:spcBef>
                <a:spcPts val="1400"/>
              </a:spcBef>
              <a:spcAft>
                <a:spcPts val="0"/>
              </a:spcAft>
              <a:buNone/>
            </a:pPr>
            <a:r>
              <a:rPr b="1" lang="en">
                <a:latin typeface="Montserrat"/>
                <a:ea typeface="Montserrat"/>
                <a:cs typeface="Montserrat"/>
                <a:sym typeface="Montserrat"/>
              </a:rPr>
              <a:t>Tactics</a:t>
            </a:r>
            <a:r>
              <a:rPr lang="en">
                <a:latin typeface="Montserrat"/>
                <a:ea typeface="Montserrat"/>
                <a:cs typeface="Montserrat"/>
                <a:sym typeface="Montserrat"/>
              </a:rPr>
              <a:t> - Participants</a:t>
            </a:r>
            <a:r>
              <a:rPr b="1" lang="en">
                <a:solidFill>
                  <a:srgbClr val="005AC0"/>
                </a:solidFill>
                <a:latin typeface="Montserrat"/>
                <a:ea typeface="Montserrat"/>
                <a:cs typeface="Montserrat"/>
                <a:sym typeface="Montserrat"/>
              </a:rPr>
              <a:t> identify the tactics from the course more</a:t>
            </a:r>
            <a:r>
              <a:rPr lang="en">
                <a:latin typeface="Montserrat"/>
                <a:ea typeface="Montserrat"/>
                <a:cs typeface="Montserrat"/>
                <a:sym typeface="Montserrat"/>
              </a:rPr>
              <a:t> </a:t>
            </a:r>
            <a:r>
              <a:rPr b="1" lang="en">
                <a:solidFill>
                  <a:srgbClr val="005AC0"/>
                </a:solidFill>
                <a:latin typeface="Montserrat"/>
                <a:ea typeface="Montserrat"/>
                <a:cs typeface="Montserrat"/>
                <a:sym typeface="Montserrat"/>
              </a:rPr>
              <a:t>often</a:t>
            </a:r>
            <a:r>
              <a:rPr lang="en">
                <a:latin typeface="Montserrat"/>
                <a:ea typeface="Montserrat"/>
                <a:cs typeface="Montserrat"/>
                <a:sym typeface="Montserrat"/>
              </a:rPr>
              <a:t> across the board (regardless of whether they are present or not); overall skepticism may be driven by thinking about the tactics taught</a:t>
            </a:r>
            <a:endParaRPr>
              <a:latin typeface="Montserrat"/>
              <a:ea typeface="Montserrat"/>
              <a:cs typeface="Montserrat"/>
              <a:sym typeface="Montserrat"/>
            </a:endParaRPr>
          </a:p>
          <a:p>
            <a:pPr indent="-322580" lvl="0" marL="457200" rtl="0" algn="l">
              <a:spcBef>
                <a:spcPts val="1400"/>
              </a:spcBef>
              <a:spcAft>
                <a:spcPts val="0"/>
              </a:spcAft>
              <a:buSzPct val="88888"/>
              <a:buFont typeface="Montserrat"/>
              <a:buChar char="●"/>
            </a:pPr>
            <a:r>
              <a:rPr b="1" lang="en">
                <a:latin typeface="Montserrat"/>
                <a:ea typeface="Montserrat"/>
                <a:cs typeface="Montserrat"/>
                <a:sym typeface="Montserrat"/>
              </a:rPr>
              <a:t>Behaviors</a:t>
            </a:r>
            <a:r>
              <a:rPr lang="en">
                <a:latin typeface="Montserrat"/>
                <a:ea typeface="Montserrat"/>
                <a:cs typeface="Montserrat"/>
                <a:sym typeface="Montserrat"/>
              </a:rPr>
              <a:t> - Our tactics course </a:t>
            </a:r>
            <a:r>
              <a:rPr b="1" lang="en">
                <a:solidFill>
                  <a:srgbClr val="005AC0"/>
                </a:solidFill>
                <a:latin typeface="Montserrat"/>
                <a:ea typeface="Montserrat"/>
                <a:cs typeface="Montserrat"/>
                <a:sym typeface="Montserrat"/>
              </a:rPr>
              <a:t>did not seem to change</a:t>
            </a:r>
            <a:r>
              <a:rPr lang="en">
                <a:latin typeface="Montserrat"/>
                <a:ea typeface="Montserrat"/>
                <a:cs typeface="Montserrat"/>
                <a:sym typeface="Montserrat"/>
              </a:rPr>
              <a:t> online and offline </a:t>
            </a:r>
            <a:r>
              <a:rPr b="1" lang="en">
                <a:solidFill>
                  <a:srgbClr val="005AC0"/>
                </a:solidFill>
                <a:latin typeface="Montserrat"/>
                <a:ea typeface="Montserrat"/>
                <a:cs typeface="Montserrat"/>
                <a:sym typeface="Montserrat"/>
              </a:rPr>
              <a:t>sharing behavior</a:t>
            </a:r>
            <a:endParaRPr b="1">
              <a:solidFill>
                <a:srgbClr val="FF00FF"/>
              </a:solidFill>
              <a:latin typeface="Montserrat"/>
              <a:ea typeface="Montserrat"/>
              <a:cs typeface="Montserrat"/>
              <a:sym typeface="Montserrat"/>
            </a:endParaRPr>
          </a:p>
          <a:p>
            <a:pPr indent="-322580" lvl="0" marL="457200" rtl="0" algn="l">
              <a:spcBef>
                <a:spcPts val="1400"/>
              </a:spcBef>
              <a:spcAft>
                <a:spcPts val="1400"/>
              </a:spcAft>
              <a:buSzPct val="88888"/>
              <a:buFont typeface="Montserrat"/>
              <a:buChar char="●"/>
            </a:pPr>
            <a:r>
              <a:rPr b="1" lang="en">
                <a:latin typeface="Montserrat"/>
                <a:ea typeface="Montserrat"/>
                <a:cs typeface="Montserrat"/>
                <a:sym typeface="Montserrat"/>
              </a:rPr>
              <a:t>HTE</a:t>
            </a:r>
            <a:r>
              <a:rPr lang="en">
                <a:latin typeface="Montserrat"/>
                <a:ea typeface="Montserrat"/>
                <a:cs typeface="Montserrat"/>
                <a:sym typeface="Montserrat"/>
              </a:rPr>
              <a:t> - </a:t>
            </a:r>
            <a:r>
              <a:rPr lang="en">
                <a:latin typeface="Montserrat"/>
                <a:ea typeface="Montserrat"/>
                <a:cs typeface="Montserrat"/>
                <a:sym typeface="Montserrat"/>
              </a:rPr>
              <a:t>We found HTE for </a:t>
            </a:r>
            <a:r>
              <a:rPr b="1" lang="en">
                <a:solidFill>
                  <a:srgbClr val="005AC0"/>
                </a:solidFill>
                <a:latin typeface="Montserrat"/>
                <a:ea typeface="Montserrat"/>
                <a:cs typeface="Montserrat"/>
                <a:sym typeface="Montserrat"/>
              </a:rPr>
              <a:t>income only</a:t>
            </a:r>
            <a:endParaRPr b="1">
              <a:solidFill>
                <a:srgbClr val="005AC0"/>
              </a:solidFill>
              <a:latin typeface="Montserrat"/>
              <a:ea typeface="Montserrat"/>
              <a:cs typeface="Montserrat"/>
              <a:sym typeface="Montserrat"/>
            </a:endParaRPr>
          </a:p>
        </p:txBody>
      </p:sp>
      <p:sp>
        <p:nvSpPr>
          <p:cNvPr id="423" name="Google Shape;423;p45"/>
          <p:cNvSpPr/>
          <p:nvPr/>
        </p:nvSpPr>
        <p:spPr>
          <a:xfrm>
            <a:off x="311650" y="1431975"/>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a:t>
            </a:r>
            <a:endParaRPr b="1" sz="1800">
              <a:solidFill>
                <a:srgbClr val="E9E9E9"/>
              </a:solidFill>
              <a:latin typeface="Montserrat"/>
              <a:ea typeface="Montserrat"/>
              <a:cs typeface="Montserrat"/>
              <a:sym typeface="Montserrat"/>
            </a:endParaRPr>
          </a:p>
        </p:txBody>
      </p:sp>
      <p:sp>
        <p:nvSpPr>
          <p:cNvPr id="424" name="Google Shape;424;p45"/>
          <p:cNvSpPr/>
          <p:nvPr/>
        </p:nvSpPr>
        <p:spPr>
          <a:xfrm>
            <a:off x="311650" y="2628280"/>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a:t>
            </a:r>
            <a:endParaRPr b="1" sz="1800">
              <a:solidFill>
                <a:srgbClr val="E9E9E9"/>
              </a:solidFill>
              <a:latin typeface="Montserrat"/>
              <a:ea typeface="Montserrat"/>
              <a:cs typeface="Montserrat"/>
              <a:sym typeface="Montserrat"/>
            </a:endParaRPr>
          </a:p>
        </p:txBody>
      </p:sp>
      <p:sp>
        <p:nvSpPr>
          <p:cNvPr id="425" name="Google Shape;425;p45"/>
          <p:cNvSpPr/>
          <p:nvPr/>
        </p:nvSpPr>
        <p:spPr>
          <a:xfrm>
            <a:off x="311650" y="3585712"/>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III</a:t>
            </a:r>
            <a:endParaRPr b="1" sz="1800">
              <a:solidFill>
                <a:srgbClr val="E9E9E9"/>
              </a:solidFill>
              <a:latin typeface="Montserrat"/>
              <a:ea typeface="Montserrat"/>
              <a:cs typeface="Montserrat"/>
              <a:sym typeface="Montserrat"/>
            </a:endParaRPr>
          </a:p>
        </p:txBody>
      </p:sp>
      <p:sp>
        <p:nvSpPr>
          <p:cNvPr id="426" name="Google Shape;426;p45"/>
          <p:cNvSpPr/>
          <p:nvPr/>
        </p:nvSpPr>
        <p:spPr>
          <a:xfrm>
            <a:off x="311650" y="4281839"/>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IV</a:t>
            </a:r>
            <a:endParaRPr b="1" sz="1800">
              <a:solidFill>
                <a:srgbClr val="E9E9E9"/>
              </a:solidFill>
              <a:latin typeface="Montserrat"/>
              <a:ea typeface="Montserrat"/>
              <a:cs typeface="Montserrat"/>
              <a:sym typeface="Montserrat"/>
            </a:endParaRPr>
          </a:p>
        </p:txBody>
      </p:sp>
      <p:sp>
        <p:nvSpPr>
          <p:cNvPr id="427" name="Google Shape;427;p45"/>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46"/>
          <p:cNvPicPr preferRelativeResize="0"/>
          <p:nvPr/>
        </p:nvPicPr>
        <p:blipFill>
          <a:blip r:embed="rId3">
            <a:alphaModFix/>
          </a:blip>
          <a:stretch>
            <a:fillRect/>
          </a:stretch>
        </p:blipFill>
        <p:spPr>
          <a:xfrm>
            <a:off x="214112" y="1107463"/>
            <a:ext cx="6442365" cy="3978100"/>
          </a:xfrm>
          <a:prstGeom prst="rect">
            <a:avLst/>
          </a:prstGeom>
          <a:noFill/>
          <a:ln>
            <a:noFill/>
          </a:ln>
        </p:spPr>
      </p:pic>
      <p:sp>
        <p:nvSpPr>
          <p:cNvPr id="433" name="Google Shape;43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Participants became more skeptical </a:t>
            </a:r>
            <a:r>
              <a:rPr lang="en">
                <a:solidFill>
                  <a:srgbClr val="005AC0"/>
                </a:solidFill>
                <a:latin typeface="Montserrat SemiBold"/>
                <a:ea typeface="Montserrat SemiBold"/>
                <a:cs typeface="Montserrat SemiBold"/>
                <a:sym typeface="Montserrat SemiBold"/>
              </a:rPr>
              <a:t>overall</a:t>
            </a:r>
            <a:endParaRPr>
              <a:solidFill>
                <a:srgbClr val="005AC0"/>
              </a:solidFill>
              <a:latin typeface="Montserrat SemiBold"/>
              <a:ea typeface="Montserrat SemiBold"/>
              <a:cs typeface="Montserrat SemiBold"/>
              <a:sym typeface="Montserrat SemiBold"/>
            </a:endParaRPr>
          </a:p>
        </p:txBody>
      </p:sp>
      <p:sp>
        <p:nvSpPr>
          <p:cNvPr id="434" name="Google Shape;434;p46"/>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a:t>
            </a:r>
            <a:endParaRPr b="1" sz="1300">
              <a:solidFill>
                <a:schemeClr val="lt1"/>
              </a:solidFill>
              <a:latin typeface="Montserrat"/>
              <a:ea typeface="Montserrat"/>
              <a:cs typeface="Montserrat"/>
              <a:sym typeface="Montserrat"/>
            </a:endParaRPr>
          </a:p>
        </p:txBody>
      </p:sp>
      <p:sp>
        <p:nvSpPr>
          <p:cNvPr id="435" name="Google Shape;435;p46"/>
          <p:cNvSpPr txBox="1"/>
          <p:nvPr/>
        </p:nvSpPr>
        <p:spPr>
          <a:xfrm>
            <a:off x="6906450" y="1447800"/>
            <a:ext cx="2237400" cy="3172500"/>
          </a:xfrm>
          <a:prstGeom prst="rect">
            <a:avLst/>
          </a:prstGeom>
          <a:noFill/>
          <a:ln>
            <a:noFill/>
          </a:ln>
        </p:spPr>
        <p:txBody>
          <a:bodyPr anchorCtr="0" anchor="t" bIns="91425" lIns="91425" spcFirstLastPara="1" rIns="91425" wrap="square" tIns="91425">
            <a:spAutoFit/>
          </a:bodyPr>
          <a:lstStyle/>
          <a:p>
            <a:pPr indent="-311150" lvl="0" marL="342900" rtl="0" algn="l">
              <a:lnSpc>
                <a:spcPct val="115000"/>
              </a:lnSpc>
              <a:spcBef>
                <a:spcPts val="0"/>
              </a:spcBef>
              <a:spcAft>
                <a:spcPts val="0"/>
              </a:spcAft>
              <a:buClr>
                <a:srgbClr val="005AC0"/>
              </a:buClr>
              <a:buSzPts val="1300"/>
              <a:buFont typeface="Montserrat"/>
              <a:buChar char="●"/>
            </a:pPr>
            <a:r>
              <a:rPr i="1" lang="en" sz="1300">
                <a:solidFill>
                  <a:schemeClr val="dk2"/>
                </a:solidFill>
                <a:latin typeface="Montserrat"/>
                <a:ea typeface="Montserrat"/>
                <a:cs typeface="Montserrat"/>
                <a:sym typeface="Montserrat"/>
              </a:rPr>
              <a:t>Our true questions were </a:t>
            </a:r>
            <a:r>
              <a:rPr i="1" lang="en" sz="1300">
                <a:solidFill>
                  <a:srgbClr val="005AC0"/>
                </a:solidFill>
                <a:latin typeface="Montserrat SemiBold"/>
                <a:ea typeface="Montserrat SemiBold"/>
                <a:cs typeface="Montserrat SemiBold"/>
                <a:sym typeface="Montserrat SemiBold"/>
              </a:rPr>
              <a:t>tricky</a:t>
            </a:r>
            <a:endParaRPr i="1" sz="1300">
              <a:solidFill>
                <a:srgbClr val="005AC0"/>
              </a:solidFill>
              <a:latin typeface="Montserrat SemiBold"/>
              <a:ea typeface="Montserrat SemiBold"/>
              <a:cs typeface="Montserrat SemiBold"/>
              <a:sym typeface="Montserrat SemiBold"/>
            </a:endParaRPr>
          </a:p>
          <a:p>
            <a:pPr indent="-311150" lvl="0" marL="342900" rtl="0" algn="l">
              <a:lnSpc>
                <a:spcPct val="115000"/>
              </a:lnSpc>
              <a:spcBef>
                <a:spcPts val="1000"/>
              </a:spcBef>
              <a:spcAft>
                <a:spcPts val="0"/>
              </a:spcAft>
              <a:buClr>
                <a:srgbClr val="005AC0"/>
              </a:buClr>
              <a:buSzPts val="1300"/>
              <a:buFont typeface="Montserrat"/>
              <a:buChar char="●"/>
            </a:pPr>
            <a:r>
              <a:rPr i="1" lang="en" sz="1300">
                <a:solidFill>
                  <a:schemeClr val="dk2"/>
                </a:solidFill>
                <a:latin typeface="Montserrat"/>
                <a:ea typeface="Montserrat"/>
                <a:cs typeface="Montserrat"/>
                <a:sym typeface="Montserrat"/>
              </a:rPr>
              <a:t>May be a result of</a:t>
            </a:r>
            <a:r>
              <a:rPr i="1" lang="en" sz="1300">
                <a:solidFill>
                  <a:srgbClr val="005AC0"/>
                </a:solidFill>
                <a:latin typeface="Montserrat"/>
                <a:ea typeface="Montserrat"/>
                <a:cs typeface="Montserrat"/>
                <a:sym typeface="Montserrat"/>
              </a:rPr>
              <a:t> </a:t>
            </a:r>
            <a:r>
              <a:rPr b="1" i="1" lang="en" sz="1300">
                <a:solidFill>
                  <a:srgbClr val="005AC0"/>
                </a:solidFill>
                <a:latin typeface="Montserrat"/>
                <a:ea typeface="Montserrat"/>
                <a:cs typeface="Montserrat"/>
                <a:sym typeface="Montserrat"/>
              </a:rPr>
              <a:t>priming</a:t>
            </a:r>
            <a:r>
              <a:rPr i="1" lang="en" sz="1300">
                <a:solidFill>
                  <a:srgbClr val="005AC0"/>
                </a:solidFill>
                <a:latin typeface="Montserrat"/>
                <a:ea typeface="Montserrat"/>
                <a:cs typeface="Montserrat"/>
                <a:sym typeface="Montserrat"/>
              </a:rPr>
              <a:t> </a:t>
            </a:r>
            <a:r>
              <a:rPr i="1" lang="en" sz="1300">
                <a:solidFill>
                  <a:schemeClr val="dk2"/>
                </a:solidFill>
                <a:latin typeface="Montserrat"/>
                <a:ea typeface="Montserrat"/>
                <a:cs typeface="Montserrat"/>
                <a:sym typeface="Montserrat"/>
              </a:rPr>
              <a:t>or the</a:t>
            </a:r>
            <a:r>
              <a:rPr i="1" lang="en" sz="1300">
                <a:solidFill>
                  <a:srgbClr val="005AC0"/>
                </a:solidFill>
                <a:latin typeface="Montserrat"/>
                <a:ea typeface="Montserrat"/>
                <a:cs typeface="Montserrat"/>
                <a:sym typeface="Montserrat"/>
              </a:rPr>
              <a:t> </a:t>
            </a:r>
            <a:r>
              <a:rPr b="1" i="1" lang="en" sz="1300">
                <a:solidFill>
                  <a:srgbClr val="005AC0"/>
                </a:solidFill>
                <a:latin typeface="Montserrat"/>
                <a:ea typeface="Montserrat"/>
                <a:cs typeface="Montserrat"/>
                <a:sym typeface="Montserrat"/>
              </a:rPr>
              <a:t>experimenter demand effect</a:t>
            </a:r>
            <a:r>
              <a:rPr i="1" lang="en" sz="1300">
                <a:solidFill>
                  <a:srgbClr val="005AC0"/>
                </a:solidFill>
                <a:latin typeface="Montserrat"/>
                <a:ea typeface="Montserrat"/>
                <a:cs typeface="Montserrat"/>
                <a:sym typeface="Montserrat"/>
              </a:rPr>
              <a:t> </a:t>
            </a:r>
            <a:endParaRPr i="1" sz="1300">
              <a:solidFill>
                <a:srgbClr val="005AC0"/>
              </a:solidFill>
              <a:latin typeface="Montserrat"/>
              <a:ea typeface="Montserrat"/>
              <a:cs typeface="Montserrat"/>
              <a:sym typeface="Montserrat"/>
            </a:endParaRPr>
          </a:p>
          <a:p>
            <a:pPr indent="-311150" lvl="0" marL="342900" rtl="0" algn="l">
              <a:lnSpc>
                <a:spcPct val="115000"/>
              </a:lnSpc>
              <a:spcBef>
                <a:spcPts val="1000"/>
              </a:spcBef>
              <a:spcAft>
                <a:spcPts val="1000"/>
              </a:spcAft>
              <a:buClr>
                <a:srgbClr val="005AC0"/>
              </a:buClr>
              <a:buSzPts val="1300"/>
              <a:buFont typeface="Montserrat"/>
              <a:buChar char="●"/>
            </a:pPr>
            <a:r>
              <a:rPr b="1" i="1" lang="en" sz="1300">
                <a:solidFill>
                  <a:srgbClr val="005AC0"/>
                </a:solidFill>
                <a:latin typeface="Montserrat"/>
                <a:ea typeface="Montserrat"/>
                <a:cs typeface="Montserrat"/>
                <a:sym typeface="Montserrat"/>
              </a:rPr>
              <a:t>Detrimental effect may not last</a:t>
            </a:r>
            <a:r>
              <a:rPr i="1" lang="en" sz="1300">
                <a:solidFill>
                  <a:schemeClr val="dk2"/>
                </a:solidFill>
                <a:latin typeface="Montserrat"/>
                <a:ea typeface="Montserrat"/>
                <a:cs typeface="Montserrat"/>
                <a:sym typeface="Montserrat"/>
              </a:rPr>
              <a:t> as long as ability to identify misinfo, but this would have to be tested</a:t>
            </a:r>
            <a:endParaRPr i="1" sz="1300">
              <a:latin typeface="Montserrat"/>
              <a:ea typeface="Montserrat"/>
              <a:cs typeface="Montserrat"/>
              <a:sym typeface="Montserrat"/>
            </a:endParaRPr>
          </a:p>
        </p:txBody>
      </p:sp>
      <p:cxnSp>
        <p:nvCxnSpPr>
          <p:cNvPr id="436" name="Google Shape;436;p46"/>
          <p:cNvCxnSpPr/>
          <p:nvPr/>
        </p:nvCxnSpPr>
        <p:spPr>
          <a:xfrm>
            <a:off x="6903602" y="1521750"/>
            <a:ext cx="0" cy="3282600"/>
          </a:xfrm>
          <a:prstGeom prst="straightConnector1">
            <a:avLst/>
          </a:prstGeom>
          <a:noFill/>
          <a:ln cap="flat" cmpd="sng" w="19050">
            <a:solidFill>
              <a:srgbClr val="005AC0"/>
            </a:solidFill>
            <a:prstDash val="solid"/>
            <a:round/>
            <a:headEnd len="med" w="med" type="none"/>
            <a:tailEnd len="med" w="med" type="none"/>
          </a:ln>
        </p:spPr>
      </p:cxnSp>
      <p:sp>
        <p:nvSpPr>
          <p:cNvPr id="437" name="Google Shape;437;p46"/>
          <p:cNvSpPr/>
          <p:nvPr/>
        </p:nvSpPr>
        <p:spPr>
          <a:xfrm>
            <a:off x="3835300" y="2754725"/>
            <a:ext cx="1400100" cy="1758600"/>
          </a:xfrm>
          <a:prstGeom prst="rect">
            <a:avLst/>
          </a:prstGeom>
          <a:solidFill>
            <a:srgbClr val="005AC0">
              <a:alpha val="1173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i="1">
              <a:solidFill>
                <a:schemeClr val="dk2"/>
              </a:solidFill>
              <a:latin typeface="Montserrat"/>
              <a:ea typeface="Montserrat"/>
              <a:cs typeface="Montserrat"/>
              <a:sym typeface="Montserrat"/>
            </a:endParaRPr>
          </a:p>
        </p:txBody>
      </p:sp>
      <p:sp>
        <p:nvSpPr>
          <p:cNvPr id="438" name="Google Shape;438;p46"/>
          <p:cNvSpPr/>
          <p:nvPr/>
        </p:nvSpPr>
        <p:spPr>
          <a:xfrm>
            <a:off x="555800" y="1107475"/>
            <a:ext cx="359700" cy="3516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H1</a:t>
            </a:r>
            <a:endParaRPr b="1" sz="1000">
              <a:solidFill>
                <a:schemeClr val="lt1"/>
              </a:solidFill>
              <a:latin typeface="Montserrat"/>
              <a:ea typeface="Montserrat"/>
              <a:cs typeface="Montserrat"/>
              <a:sym typeface="Montserrat"/>
            </a:endParaRPr>
          </a:p>
        </p:txBody>
      </p:sp>
      <p:sp>
        <p:nvSpPr>
          <p:cNvPr id="439" name="Google Shape;439;p46"/>
          <p:cNvSpPr/>
          <p:nvPr/>
        </p:nvSpPr>
        <p:spPr>
          <a:xfrm>
            <a:off x="3228163" y="1107475"/>
            <a:ext cx="359700" cy="3516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S</a:t>
            </a:r>
            <a:r>
              <a:rPr b="1" lang="en" sz="1000">
                <a:solidFill>
                  <a:schemeClr val="lt1"/>
                </a:solidFill>
                <a:latin typeface="Montserrat"/>
                <a:ea typeface="Montserrat"/>
                <a:cs typeface="Montserrat"/>
                <a:sym typeface="Montserrat"/>
              </a:rPr>
              <a:t>H1</a:t>
            </a:r>
            <a:endParaRPr b="1" sz="1000">
              <a:solidFill>
                <a:schemeClr val="lt1"/>
              </a:solidFill>
              <a:latin typeface="Montserrat"/>
              <a:ea typeface="Montserrat"/>
              <a:cs typeface="Montserrat"/>
              <a:sym typeface="Montserrat"/>
            </a:endParaRPr>
          </a:p>
        </p:txBody>
      </p:sp>
      <p:sp>
        <p:nvSpPr>
          <p:cNvPr id="440" name="Google Shape;440;p46"/>
          <p:cNvSpPr txBox="1"/>
          <p:nvPr/>
        </p:nvSpPr>
        <p:spPr>
          <a:xfrm>
            <a:off x="1340825" y="1709675"/>
            <a:ext cx="7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+0.63</a:t>
            </a:r>
            <a:endParaRPr/>
          </a:p>
        </p:txBody>
      </p:sp>
      <p:sp>
        <p:nvSpPr>
          <p:cNvPr id="441" name="Google Shape;441;p46"/>
          <p:cNvSpPr txBox="1"/>
          <p:nvPr/>
        </p:nvSpPr>
        <p:spPr>
          <a:xfrm>
            <a:off x="3868450" y="3133950"/>
            <a:ext cx="13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+0.77</a:t>
            </a:r>
            <a:endParaRPr/>
          </a:p>
        </p:txBody>
      </p:sp>
      <p:sp>
        <p:nvSpPr>
          <p:cNvPr id="442" name="Google Shape;442;p46"/>
          <p:cNvSpPr/>
          <p:nvPr/>
        </p:nvSpPr>
        <p:spPr>
          <a:xfrm>
            <a:off x="3228175" y="1063175"/>
            <a:ext cx="5773800" cy="377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46"/>
          <p:cNvPicPr preferRelativeResize="0"/>
          <p:nvPr/>
        </p:nvPicPr>
        <p:blipFill rotWithShape="1">
          <a:blip r:embed="rId3">
            <a:alphaModFix/>
          </a:blip>
          <a:srcRect b="0" l="88928" r="0" t="0"/>
          <a:stretch/>
        </p:blipFill>
        <p:spPr>
          <a:xfrm>
            <a:off x="10377089" y="1107475"/>
            <a:ext cx="713276" cy="3978075"/>
          </a:xfrm>
          <a:prstGeom prst="rect">
            <a:avLst/>
          </a:prstGeom>
          <a:noFill/>
          <a:ln>
            <a:noFill/>
          </a:ln>
        </p:spPr>
      </p:pic>
      <p:pic>
        <p:nvPicPr>
          <p:cNvPr id="444" name="Google Shape;444;p46"/>
          <p:cNvPicPr preferRelativeResize="0"/>
          <p:nvPr/>
        </p:nvPicPr>
        <p:blipFill rotWithShape="1">
          <a:blip r:embed="rId3">
            <a:alphaModFix/>
          </a:blip>
          <a:srcRect b="0" l="88928" r="0" t="0"/>
          <a:stretch/>
        </p:blipFill>
        <p:spPr>
          <a:xfrm>
            <a:off x="5915941" y="1107475"/>
            <a:ext cx="713276" cy="3978075"/>
          </a:xfrm>
          <a:prstGeom prst="rect">
            <a:avLst/>
          </a:prstGeom>
          <a:noFill/>
          <a:ln>
            <a:noFill/>
          </a:ln>
        </p:spPr>
      </p:pic>
      <p:cxnSp>
        <p:nvCxnSpPr>
          <p:cNvPr id="445" name="Google Shape;445;p46"/>
          <p:cNvCxnSpPr>
            <a:stCxn id="435" idx="1"/>
            <a:endCxn id="437" idx="3"/>
          </p:cNvCxnSpPr>
          <p:nvPr/>
        </p:nvCxnSpPr>
        <p:spPr>
          <a:xfrm flipH="1">
            <a:off x="5235450" y="3034050"/>
            <a:ext cx="1671000" cy="600000"/>
          </a:xfrm>
          <a:prstGeom prst="bentConnector3">
            <a:avLst>
              <a:gd fmla="val 22297" name="adj1"/>
            </a:avLst>
          </a:prstGeom>
          <a:noFill/>
          <a:ln cap="flat" cmpd="sng" w="19050">
            <a:solidFill>
              <a:srgbClr val="005AC0"/>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Participants became </a:t>
            </a:r>
            <a:r>
              <a:rPr lang="en">
                <a:solidFill>
                  <a:srgbClr val="005AC0"/>
                </a:solidFill>
                <a:latin typeface="Montserrat SemiBold"/>
                <a:ea typeface="Montserrat SemiBold"/>
                <a:cs typeface="Montserrat SemiBold"/>
                <a:sym typeface="Montserrat SemiBold"/>
              </a:rPr>
              <a:t>more</a:t>
            </a:r>
            <a:r>
              <a:rPr lang="en">
                <a:solidFill>
                  <a:srgbClr val="005AC0"/>
                </a:solidFill>
                <a:latin typeface="Montserrat SemiBold"/>
                <a:ea typeface="Montserrat SemiBold"/>
                <a:cs typeface="Montserrat SemiBold"/>
                <a:sym typeface="Montserrat SemiBold"/>
              </a:rPr>
              <a:t> skeptical overall</a:t>
            </a:r>
            <a:endParaRPr>
              <a:solidFill>
                <a:srgbClr val="005AC0"/>
              </a:solidFill>
              <a:latin typeface="Montserrat SemiBold"/>
              <a:ea typeface="Montserrat SemiBold"/>
              <a:cs typeface="Montserrat SemiBold"/>
              <a:sym typeface="Montserrat SemiBold"/>
            </a:endParaRPr>
          </a:p>
        </p:txBody>
      </p:sp>
      <p:sp>
        <p:nvSpPr>
          <p:cNvPr id="451" name="Google Shape;451;p47"/>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a:t>
            </a:r>
            <a:endParaRPr b="1" sz="1300">
              <a:solidFill>
                <a:schemeClr val="lt1"/>
              </a:solidFill>
              <a:latin typeface="Montserrat"/>
              <a:ea typeface="Montserrat"/>
              <a:cs typeface="Montserrat"/>
              <a:sym typeface="Montserrat"/>
            </a:endParaRPr>
          </a:p>
        </p:txBody>
      </p:sp>
      <p:sp>
        <p:nvSpPr>
          <p:cNvPr id="452" name="Google Shape;452;p47"/>
          <p:cNvSpPr txBox="1"/>
          <p:nvPr/>
        </p:nvSpPr>
        <p:spPr>
          <a:xfrm>
            <a:off x="1075700" y="955575"/>
            <a:ext cx="48210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200">
                <a:solidFill>
                  <a:srgbClr val="005AC0"/>
                </a:solidFill>
                <a:latin typeface="Montserrat"/>
                <a:ea typeface="Montserrat"/>
                <a:cs typeface="Montserrat"/>
                <a:sym typeface="Montserrat"/>
              </a:rPr>
              <a:t>Misinformation Identification by Question</a:t>
            </a:r>
            <a:br>
              <a:rPr b="1" lang="en" sz="1200">
                <a:solidFill>
                  <a:srgbClr val="005AC0"/>
                </a:solidFill>
                <a:latin typeface="Montserrat"/>
                <a:ea typeface="Montserrat"/>
                <a:cs typeface="Montserrat"/>
                <a:sym typeface="Montserrat"/>
              </a:rPr>
            </a:br>
            <a:r>
              <a:rPr i="1" lang="en" sz="1200">
                <a:solidFill>
                  <a:schemeClr val="dk2"/>
                </a:solidFill>
                <a:latin typeface="Montserrat"/>
                <a:ea typeface="Montserrat"/>
                <a:cs typeface="Montserrat"/>
                <a:sym typeface="Montserrat"/>
              </a:rPr>
              <a:t>Average Score on scale 1-6, with 6 being more misleading</a:t>
            </a:r>
            <a:endParaRPr i="1" sz="1200">
              <a:solidFill>
                <a:schemeClr val="dk2"/>
              </a:solidFill>
              <a:latin typeface="Montserrat"/>
              <a:ea typeface="Montserrat"/>
              <a:cs typeface="Montserrat"/>
              <a:sym typeface="Montserrat"/>
            </a:endParaRPr>
          </a:p>
        </p:txBody>
      </p:sp>
      <p:pic>
        <p:nvPicPr>
          <p:cNvPr id="453" name="Google Shape;453;p47"/>
          <p:cNvPicPr preferRelativeResize="0"/>
          <p:nvPr/>
        </p:nvPicPr>
        <p:blipFill rotWithShape="1">
          <a:blip r:embed="rId3">
            <a:alphaModFix/>
          </a:blip>
          <a:srcRect b="7414" l="0" r="0" t="17690"/>
          <a:stretch/>
        </p:blipFill>
        <p:spPr>
          <a:xfrm>
            <a:off x="695105" y="1467431"/>
            <a:ext cx="7753800" cy="3586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Change in perceived manipulativeness</a:t>
            </a:r>
            <a:endParaRPr>
              <a:solidFill>
                <a:srgbClr val="005AC0"/>
              </a:solidFill>
              <a:latin typeface="Montserrat SemiBold"/>
              <a:ea typeface="Montserrat SemiBold"/>
              <a:cs typeface="Montserrat SemiBold"/>
              <a:sym typeface="Montserrat SemiBold"/>
            </a:endParaRPr>
          </a:p>
        </p:txBody>
      </p:sp>
      <p:sp>
        <p:nvSpPr>
          <p:cNvPr id="459" name="Google Shape;459;p48"/>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a:t>
            </a:r>
            <a:endParaRPr b="1" sz="1300">
              <a:solidFill>
                <a:schemeClr val="lt1"/>
              </a:solidFill>
              <a:latin typeface="Montserrat"/>
              <a:ea typeface="Montserrat"/>
              <a:cs typeface="Montserrat"/>
              <a:sym typeface="Montserrat"/>
            </a:endParaRPr>
          </a:p>
        </p:txBody>
      </p:sp>
      <p:pic>
        <p:nvPicPr>
          <p:cNvPr id="460" name="Google Shape;460;p48"/>
          <p:cNvPicPr preferRelativeResize="0"/>
          <p:nvPr/>
        </p:nvPicPr>
        <p:blipFill rotWithShape="1">
          <a:blip r:embed="rId3">
            <a:alphaModFix/>
          </a:blip>
          <a:srcRect b="0" l="0" r="0" t="6323"/>
          <a:stretch/>
        </p:blipFill>
        <p:spPr>
          <a:xfrm>
            <a:off x="1478425" y="1408550"/>
            <a:ext cx="6187151" cy="3579375"/>
          </a:xfrm>
          <a:prstGeom prst="rect">
            <a:avLst/>
          </a:prstGeom>
          <a:noFill/>
          <a:ln>
            <a:noFill/>
          </a:ln>
        </p:spPr>
      </p:pic>
      <p:sp>
        <p:nvSpPr>
          <p:cNvPr id="461" name="Google Shape;461;p48"/>
          <p:cNvSpPr txBox="1"/>
          <p:nvPr/>
        </p:nvSpPr>
        <p:spPr>
          <a:xfrm>
            <a:off x="1799300" y="10995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200">
                <a:solidFill>
                  <a:srgbClr val="005AC0"/>
                </a:solidFill>
                <a:latin typeface="Montserrat"/>
                <a:ea typeface="Montserrat"/>
                <a:cs typeface="Montserrat"/>
                <a:sym typeface="Montserrat"/>
              </a:rPr>
              <a:t>Score Distribution for Treated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Controlling Variance</a:t>
            </a:r>
            <a:endParaRPr>
              <a:solidFill>
                <a:srgbClr val="005AC0"/>
              </a:solidFill>
              <a:latin typeface="Montserrat SemiBold"/>
              <a:ea typeface="Montserrat SemiBold"/>
              <a:cs typeface="Montserrat SemiBold"/>
              <a:sym typeface="Montserrat SemiBold"/>
            </a:endParaRPr>
          </a:p>
        </p:txBody>
      </p:sp>
      <p:sp>
        <p:nvSpPr>
          <p:cNvPr id="467" name="Google Shape;467;p49"/>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a:t>
            </a:r>
            <a:endParaRPr b="1" sz="1300">
              <a:solidFill>
                <a:schemeClr val="lt1"/>
              </a:solidFill>
              <a:latin typeface="Montserrat"/>
              <a:ea typeface="Montserrat"/>
              <a:cs typeface="Montserrat"/>
              <a:sym typeface="Montserrat"/>
            </a:endParaRPr>
          </a:p>
        </p:txBody>
      </p:sp>
      <p:graphicFrame>
        <p:nvGraphicFramePr>
          <p:cNvPr id="468" name="Google Shape;468;p49"/>
          <p:cNvGraphicFramePr/>
          <p:nvPr/>
        </p:nvGraphicFramePr>
        <p:xfrm>
          <a:off x="311700" y="1182075"/>
          <a:ext cx="3000000" cy="3000000"/>
        </p:xfrm>
        <a:graphic>
          <a:graphicData uri="http://schemas.openxmlformats.org/drawingml/2006/table">
            <a:tbl>
              <a:tblPr>
                <a:noFill/>
                <a:tableStyleId>{79CC33BA-E10A-4C05-8659-71DDF1C8C14C}</a:tableStyleId>
              </a:tblPr>
              <a:tblGrid>
                <a:gridCol w="548800"/>
                <a:gridCol w="1660025"/>
                <a:gridCol w="1577875"/>
                <a:gridCol w="1577875"/>
                <a:gridCol w="1577875"/>
                <a:gridCol w="1577875"/>
              </a:tblGrid>
              <a:tr h="500200">
                <a:tc>
                  <a:txBody>
                    <a:bodyPr/>
                    <a:lstStyle/>
                    <a:p>
                      <a:pPr indent="0" lvl="0" marL="0" rtl="0" algn="l">
                        <a:spcBef>
                          <a:spcPts val="0"/>
                        </a:spcBef>
                        <a:spcAft>
                          <a:spcPts val="0"/>
                        </a:spcAft>
                        <a:buNone/>
                      </a:pPr>
                      <a:r>
                        <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t/>
                      </a:r>
                      <a:endParaRPr sz="1350">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No Adjustment</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Covariate Adjustment</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Question Order Adjustment</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All Adjustments</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rowSpan="3">
                  <a:txBody>
                    <a:bodyPr/>
                    <a:lstStyle/>
                    <a:p>
                      <a:pPr indent="0" lvl="0" marL="0" rtl="0" algn="r">
                        <a:spcBef>
                          <a:spcPts val="0"/>
                        </a:spcBef>
                        <a:spcAft>
                          <a:spcPts val="0"/>
                        </a:spcAft>
                        <a:buNone/>
                      </a:pPr>
                      <a:r>
                        <a:rPr b="1" lang="en" sz="1350">
                          <a:solidFill>
                            <a:srgbClr val="005AC0"/>
                          </a:solidFill>
                          <a:latin typeface="Montserrat"/>
                          <a:ea typeface="Montserrat"/>
                          <a:cs typeface="Montserrat"/>
                          <a:sym typeface="Montserrat"/>
                        </a:rPr>
                        <a:t>H1</a:t>
                      </a:r>
                      <a:endParaRPr sz="1350">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Treatment (est.)</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0.63</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0.66</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0.63</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chemeClr val="dk2"/>
                          </a:solidFill>
                          <a:latin typeface="Montserrat"/>
                          <a:ea typeface="Montserrat"/>
                          <a:cs typeface="Montserrat"/>
                          <a:sym typeface="Montserrat"/>
                        </a:rPr>
                        <a:t>0.65</a:t>
                      </a:r>
                      <a:endParaRPr b="1"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Std. Error</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0.09</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0.14</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0.09</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chemeClr val="dk2"/>
                          </a:solidFill>
                          <a:latin typeface="Montserrat"/>
                          <a:ea typeface="Montserrat"/>
                          <a:cs typeface="Montserrat"/>
                          <a:sym typeface="Montserrat"/>
                        </a:rPr>
                        <a:t>0.14</a:t>
                      </a:r>
                      <a:endParaRPr b="1"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Adj.</a:t>
                      </a:r>
                      <a:r>
                        <a:rPr i="1" lang="en" sz="1350">
                          <a:solidFill>
                            <a:schemeClr val="dk2"/>
                          </a:solidFill>
                          <a:latin typeface="Montserrat SemiBold"/>
                          <a:ea typeface="Montserrat SemiBold"/>
                          <a:cs typeface="Montserrat SemiBold"/>
                          <a:sym typeface="Montserrat SemiBold"/>
                        </a:rPr>
                        <a:t> p-value</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chemeClr val="dk2"/>
                          </a:solidFill>
                          <a:latin typeface="Montserrat"/>
                          <a:ea typeface="Montserrat"/>
                          <a:cs typeface="Montserrat"/>
                          <a:sym typeface="Montserrat"/>
                        </a:rPr>
                        <a:t>0</a:t>
                      </a:r>
                      <a:endParaRPr b="1"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rowSpan="3">
                  <a:txBody>
                    <a:bodyPr/>
                    <a:lstStyle/>
                    <a:p>
                      <a:pPr indent="0" lvl="0" marL="0" rtl="0" algn="r">
                        <a:spcBef>
                          <a:spcPts val="0"/>
                        </a:spcBef>
                        <a:spcAft>
                          <a:spcPts val="0"/>
                        </a:spcAft>
                        <a:buNone/>
                      </a:pPr>
                      <a:r>
                        <a:t/>
                      </a:r>
                      <a:endParaRPr b="1" sz="1350">
                        <a:solidFill>
                          <a:srgbClr val="005AC0"/>
                        </a:solidFill>
                        <a:latin typeface="Montserrat"/>
                        <a:ea typeface="Montserrat"/>
                        <a:cs typeface="Montserrat"/>
                        <a:sym typeface="Montserrat"/>
                      </a:endParaRPr>
                    </a:p>
                    <a:p>
                      <a:pPr indent="0" lvl="0" marL="0" rtl="0" algn="r">
                        <a:spcBef>
                          <a:spcPts val="0"/>
                        </a:spcBef>
                        <a:spcAft>
                          <a:spcPts val="0"/>
                        </a:spcAft>
                        <a:buNone/>
                      </a:pPr>
                      <a:r>
                        <a:t/>
                      </a:r>
                      <a:endParaRPr b="1" sz="1350">
                        <a:solidFill>
                          <a:srgbClr val="005AC0"/>
                        </a:solidFill>
                        <a:latin typeface="Montserrat"/>
                        <a:ea typeface="Montserrat"/>
                        <a:cs typeface="Montserrat"/>
                        <a:sym typeface="Montserrat"/>
                      </a:endParaRPr>
                    </a:p>
                    <a:p>
                      <a:pPr indent="0" lvl="0" marL="0" rtl="0" algn="r">
                        <a:spcBef>
                          <a:spcPts val="0"/>
                        </a:spcBef>
                        <a:spcAft>
                          <a:spcPts val="0"/>
                        </a:spcAft>
                        <a:buNone/>
                      </a:pPr>
                      <a:r>
                        <a:t/>
                      </a:r>
                      <a:endParaRPr b="1" sz="1350">
                        <a:solidFill>
                          <a:srgbClr val="005AC0"/>
                        </a:solidFill>
                        <a:latin typeface="Montserrat"/>
                        <a:ea typeface="Montserrat"/>
                        <a:cs typeface="Montserrat"/>
                        <a:sym typeface="Montserrat"/>
                      </a:endParaRPr>
                    </a:p>
                    <a:p>
                      <a:pPr indent="0" lvl="0" marL="0" rtl="0" algn="r">
                        <a:spcBef>
                          <a:spcPts val="0"/>
                        </a:spcBef>
                        <a:spcAft>
                          <a:spcPts val="0"/>
                        </a:spcAft>
                        <a:buNone/>
                      </a:pPr>
                      <a:r>
                        <a:rPr b="1" lang="en" sz="1350">
                          <a:solidFill>
                            <a:srgbClr val="005AC0"/>
                          </a:solidFill>
                          <a:latin typeface="Montserrat"/>
                          <a:ea typeface="Montserrat"/>
                          <a:cs typeface="Montserrat"/>
                          <a:sym typeface="Montserrat"/>
                        </a:rPr>
                        <a:t>SH1</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Treatment (est.)</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-0.77</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-0.77</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-0.78</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chemeClr val="dk2"/>
                          </a:solidFill>
                          <a:latin typeface="Montserrat"/>
                          <a:ea typeface="Montserrat"/>
                          <a:cs typeface="Montserrat"/>
                          <a:sym typeface="Montserrat"/>
                        </a:rPr>
                        <a:t>-0.78</a:t>
                      </a:r>
                      <a:endParaRPr b="1"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Std. Error</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0.14</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0.14</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0.14</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chemeClr val="dk2"/>
                          </a:solidFill>
                          <a:latin typeface="Montserrat"/>
                          <a:ea typeface="Montserrat"/>
                          <a:cs typeface="Montserrat"/>
                          <a:sym typeface="Montserrat"/>
                        </a:rPr>
                        <a:t>0.14</a:t>
                      </a:r>
                      <a:endParaRPr b="1"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Adj.</a:t>
                      </a:r>
                      <a:r>
                        <a:rPr i="1" lang="en" sz="1350">
                          <a:solidFill>
                            <a:schemeClr val="dk2"/>
                          </a:solidFill>
                          <a:latin typeface="Montserrat SemiBold"/>
                          <a:ea typeface="Montserrat SemiBold"/>
                          <a:cs typeface="Montserrat SemiBold"/>
                          <a:sym typeface="Montserrat SemiBold"/>
                        </a:rPr>
                        <a:t> p-value</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sz="1350">
                          <a:solidFill>
                            <a:schemeClr val="dk2"/>
                          </a:solidFill>
                          <a:latin typeface="Montserrat"/>
                          <a:ea typeface="Montserrat"/>
                          <a:cs typeface="Montserrat"/>
                          <a:sym typeface="Montserrat"/>
                        </a:rPr>
                        <a:t>0</a:t>
                      </a:r>
                      <a:endParaRPr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chemeClr val="dk2"/>
                          </a:solidFill>
                          <a:latin typeface="Montserrat"/>
                          <a:ea typeface="Montserrat"/>
                          <a:cs typeface="Montserrat"/>
                          <a:sym typeface="Montserrat"/>
                        </a:rPr>
                        <a:t>0</a:t>
                      </a:r>
                      <a:endParaRPr b="1" sz="135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0"/>
          <p:cNvSpPr/>
          <p:nvPr/>
        </p:nvSpPr>
        <p:spPr>
          <a:xfrm>
            <a:off x="746650" y="2628275"/>
            <a:ext cx="8085600" cy="957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Key </a:t>
            </a:r>
            <a:r>
              <a:rPr lang="en">
                <a:solidFill>
                  <a:srgbClr val="005AC0"/>
                </a:solidFill>
                <a:latin typeface="Montserrat SemiBold"/>
                <a:ea typeface="Montserrat SemiBold"/>
                <a:cs typeface="Montserrat SemiBold"/>
                <a:sym typeface="Montserrat SemiBold"/>
              </a:rPr>
              <a:t>Findings</a:t>
            </a:r>
            <a:endParaRPr>
              <a:solidFill>
                <a:srgbClr val="005AC0"/>
              </a:solidFill>
              <a:latin typeface="Montserrat SemiBold"/>
              <a:ea typeface="Montserrat SemiBold"/>
              <a:cs typeface="Montserrat SemiBold"/>
              <a:sym typeface="Montserrat SemiBold"/>
            </a:endParaRPr>
          </a:p>
        </p:txBody>
      </p:sp>
      <p:sp>
        <p:nvSpPr>
          <p:cNvPr id="475" name="Google Shape;475;p50"/>
          <p:cNvSpPr txBox="1"/>
          <p:nvPr>
            <p:ph idx="1" type="body"/>
          </p:nvPr>
        </p:nvSpPr>
        <p:spPr>
          <a:xfrm>
            <a:off x="311700" y="1381075"/>
            <a:ext cx="8520600" cy="3416400"/>
          </a:xfrm>
          <a:prstGeom prst="rect">
            <a:avLst/>
          </a:prstGeom>
        </p:spPr>
        <p:txBody>
          <a:bodyPr anchorCtr="0" anchor="t" bIns="91425" lIns="91425" spcFirstLastPara="1" rIns="91425" wrap="square" tIns="91425">
            <a:normAutofit fontScale="92500" lnSpcReduction="10000"/>
          </a:bodyPr>
          <a:lstStyle/>
          <a:p>
            <a:pPr indent="-322580" lvl="0" marL="457200" rtl="0" algn="l">
              <a:spcBef>
                <a:spcPts val="0"/>
              </a:spcBef>
              <a:spcAft>
                <a:spcPts val="0"/>
              </a:spcAft>
              <a:buSzPct val="88888"/>
              <a:buFont typeface="Montserrat"/>
              <a:buChar char="●"/>
            </a:pPr>
            <a:r>
              <a:rPr b="1" lang="en">
                <a:latin typeface="Montserrat"/>
                <a:ea typeface="Montserrat"/>
                <a:cs typeface="Montserrat"/>
                <a:sym typeface="Montserrat"/>
              </a:rPr>
              <a:t>Manipulativeness</a:t>
            </a:r>
            <a:r>
              <a:rPr lang="en">
                <a:latin typeface="Montserrat"/>
                <a:ea typeface="Montserrat"/>
                <a:cs typeface="Montserrat"/>
                <a:sym typeface="Montserrat"/>
              </a:rPr>
              <a:t> - After our course, participants became </a:t>
            </a:r>
            <a:r>
              <a:rPr b="1" lang="en">
                <a:solidFill>
                  <a:srgbClr val="005AC0"/>
                </a:solidFill>
                <a:latin typeface="Montserrat"/>
                <a:ea typeface="Montserrat"/>
                <a:cs typeface="Montserrat"/>
                <a:sym typeface="Montserrat"/>
              </a:rPr>
              <a:t>more skeptical of all information</a:t>
            </a:r>
            <a:r>
              <a:rPr lang="en">
                <a:latin typeface="Montserrat"/>
                <a:ea typeface="Montserrat"/>
                <a:cs typeface="Montserrat"/>
                <a:sym typeface="Montserrat"/>
              </a:rPr>
              <a:t>: they labelled manipulative posts as </a:t>
            </a:r>
            <a:r>
              <a:rPr b="1" lang="en">
                <a:solidFill>
                  <a:srgbClr val="005AC0"/>
                </a:solidFill>
                <a:latin typeface="Montserrat"/>
                <a:ea typeface="Montserrat"/>
                <a:cs typeface="Montserrat"/>
                <a:sym typeface="Montserrat"/>
              </a:rPr>
              <a:t>12 percentage points</a:t>
            </a:r>
            <a:r>
              <a:rPr lang="en">
                <a:latin typeface="Montserrat"/>
                <a:ea typeface="Montserrat"/>
                <a:cs typeface="Montserrat"/>
                <a:sym typeface="Montserrat"/>
              </a:rPr>
              <a:t> more manipulative, however, they also labelled non-manipulative courses 15 percentage points more manipulative</a:t>
            </a:r>
            <a:endParaRPr>
              <a:latin typeface="Montserrat"/>
              <a:ea typeface="Montserrat"/>
              <a:cs typeface="Montserrat"/>
              <a:sym typeface="Montserrat"/>
            </a:endParaRPr>
          </a:p>
          <a:p>
            <a:pPr indent="0" lvl="0" marL="457200" rtl="0" algn="l">
              <a:spcBef>
                <a:spcPts val="1400"/>
              </a:spcBef>
              <a:spcAft>
                <a:spcPts val="0"/>
              </a:spcAft>
              <a:buNone/>
            </a:pPr>
            <a:r>
              <a:rPr b="1" lang="en">
                <a:latin typeface="Montserrat"/>
                <a:ea typeface="Montserrat"/>
                <a:cs typeface="Montserrat"/>
                <a:sym typeface="Montserrat"/>
              </a:rPr>
              <a:t>Tactics</a:t>
            </a:r>
            <a:r>
              <a:rPr lang="en">
                <a:latin typeface="Montserrat"/>
                <a:ea typeface="Montserrat"/>
                <a:cs typeface="Montserrat"/>
                <a:sym typeface="Montserrat"/>
              </a:rPr>
              <a:t> - Participants</a:t>
            </a:r>
            <a:r>
              <a:rPr b="1" lang="en">
                <a:solidFill>
                  <a:srgbClr val="005AC0"/>
                </a:solidFill>
                <a:latin typeface="Montserrat"/>
                <a:ea typeface="Montserrat"/>
                <a:cs typeface="Montserrat"/>
                <a:sym typeface="Montserrat"/>
              </a:rPr>
              <a:t> identify the tactics from the course more</a:t>
            </a:r>
            <a:r>
              <a:rPr lang="en">
                <a:latin typeface="Montserrat"/>
                <a:ea typeface="Montserrat"/>
                <a:cs typeface="Montserrat"/>
                <a:sym typeface="Montserrat"/>
              </a:rPr>
              <a:t> often across the board (regardless of whether they are present or not); overall skepticism may be driven by thinking about the tactics taught</a:t>
            </a:r>
            <a:endParaRPr>
              <a:latin typeface="Montserrat"/>
              <a:ea typeface="Montserrat"/>
              <a:cs typeface="Montserrat"/>
              <a:sym typeface="Montserrat"/>
            </a:endParaRPr>
          </a:p>
          <a:p>
            <a:pPr indent="-322580" lvl="0" marL="457200" rtl="0" algn="l">
              <a:spcBef>
                <a:spcPts val="1400"/>
              </a:spcBef>
              <a:spcAft>
                <a:spcPts val="0"/>
              </a:spcAft>
              <a:buSzPct val="88888"/>
              <a:buFont typeface="Montserrat"/>
              <a:buChar char="●"/>
            </a:pPr>
            <a:r>
              <a:rPr b="1" lang="en">
                <a:latin typeface="Montserrat"/>
                <a:ea typeface="Montserrat"/>
                <a:cs typeface="Montserrat"/>
                <a:sym typeface="Montserrat"/>
              </a:rPr>
              <a:t>Behaviors</a:t>
            </a:r>
            <a:r>
              <a:rPr lang="en">
                <a:latin typeface="Montserrat"/>
                <a:ea typeface="Montserrat"/>
                <a:cs typeface="Montserrat"/>
                <a:sym typeface="Montserrat"/>
              </a:rPr>
              <a:t> - Our tactics course </a:t>
            </a:r>
            <a:r>
              <a:rPr b="1" lang="en">
                <a:solidFill>
                  <a:srgbClr val="005AC0"/>
                </a:solidFill>
                <a:latin typeface="Montserrat"/>
                <a:ea typeface="Montserrat"/>
                <a:cs typeface="Montserrat"/>
                <a:sym typeface="Montserrat"/>
              </a:rPr>
              <a:t>did not seem to change</a:t>
            </a:r>
            <a:r>
              <a:rPr lang="en">
                <a:latin typeface="Montserrat"/>
                <a:ea typeface="Montserrat"/>
                <a:cs typeface="Montserrat"/>
                <a:sym typeface="Montserrat"/>
              </a:rPr>
              <a:t> online and offline </a:t>
            </a:r>
            <a:r>
              <a:rPr b="1" lang="en">
                <a:solidFill>
                  <a:srgbClr val="005AC0"/>
                </a:solidFill>
                <a:latin typeface="Montserrat"/>
                <a:ea typeface="Montserrat"/>
                <a:cs typeface="Montserrat"/>
                <a:sym typeface="Montserrat"/>
              </a:rPr>
              <a:t>sharing behavior</a:t>
            </a:r>
            <a:endParaRPr b="1">
              <a:solidFill>
                <a:srgbClr val="FF00FF"/>
              </a:solidFill>
              <a:latin typeface="Montserrat"/>
              <a:ea typeface="Montserrat"/>
              <a:cs typeface="Montserrat"/>
              <a:sym typeface="Montserrat"/>
            </a:endParaRPr>
          </a:p>
          <a:p>
            <a:pPr indent="-322580" lvl="0" marL="457200" rtl="0" algn="l">
              <a:spcBef>
                <a:spcPts val="1400"/>
              </a:spcBef>
              <a:spcAft>
                <a:spcPts val="1400"/>
              </a:spcAft>
              <a:buSzPct val="88888"/>
              <a:buFont typeface="Montserrat"/>
              <a:buChar char="●"/>
            </a:pPr>
            <a:r>
              <a:rPr b="1" lang="en">
                <a:latin typeface="Montserrat"/>
                <a:ea typeface="Montserrat"/>
                <a:cs typeface="Montserrat"/>
                <a:sym typeface="Montserrat"/>
              </a:rPr>
              <a:t>HTE</a:t>
            </a:r>
            <a:r>
              <a:rPr lang="en">
                <a:latin typeface="Montserrat"/>
                <a:ea typeface="Montserrat"/>
                <a:cs typeface="Montserrat"/>
                <a:sym typeface="Montserrat"/>
              </a:rPr>
              <a:t> - We found HTE for </a:t>
            </a:r>
            <a:r>
              <a:rPr b="1" lang="en">
                <a:solidFill>
                  <a:srgbClr val="005AC0"/>
                </a:solidFill>
                <a:latin typeface="Montserrat"/>
                <a:ea typeface="Montserrat"/>
                <a:cs typeface="Montserrat"/>
                <a:sym typeface="Montserrat"/>
              </a:rPr>
              <a:t>income only</a:t>
            </a:r>
            <a:endParaRPr b="1">
              <a:solidFill>
                <a:srgbClr val="005AC0"/>
              </a:solidFill>
              <a:latin typeface="Montserrat"/>
              <a:ea typeface="Montserrat"/>
              <a:cs typeface="Montserrat"/>
              <a:sym typeface="Montserrat"/>
            </a:endParaRPr>
          </a:p>
        </p:txBody>
      </p:sp>
      <p:sp>
        <p:nvSpPr>
          <p:cNvPr id="476" name="Google Shape;476;p50"/>
          <p:cNvSpPr/>
          <p:nvPr/>
        </p:nvSpPr>
        <p:spPr>
          <a:xfrm>
            <a:off x="311650" y="1431975"/>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a:t>
            </a:r>
            <a:endParaRPr b="1" sz="1800">
              <a:solidFill>
                <a:srgbClr val="E9E9E9"/>
              </a:solidFill>
              <a:latin typeface="Montserrat"/>
              <a:ea typeface="Montserrat"/>
              <a:cs typeface="Montserrat"/>
              <a:sym typeface="Montserrat"/>
            </a:endParaRPr>
          </a:p>
        </p:txBody>
      </p:sp>
      <p:sp>
        <p:nvSpPr>
          <p:cNvPr id="477" name="Google Shape;477;p50"/>
          <p:cNvSpPr/>
          <p:nvPr/>
        </p:nvSpPr>
        <p:spPr>
          <a:xfrm>
            <a:off x="311650" y="2628280"/>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a:t>
            </a:r>
            <a:endParaRPr b="1" sz="1800">
              <a:solidFill>
                <a:srgbClr val="E9E9E9"/>
              </a:solidFill>
              <a:latin typeface="Montserrat"/>
              <a:ea typeface="Montserrat"/>
              <a:cs typeface="Montserrat"/>
              <a:sym typeface="Montserrat"/>
            </a:endParaRPr>
          </a:p>
        </p:txBody>
      </p:sp>
      <p:sp>
        <p:nvSpPr>
          <p:cNvPr id="478" name="Google Shape;478;p50"/>
          <p:cNvSpPr/>
          <p:nvPr/>
        </p:nvSpPr>
        <p:spPr>
          <a:xfrm>
            <a:off x="311650" y="3585712"/>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III</a:t>
            </a:r>
            <a:endParaRPr b="1" sz="1800">
              <a:solidFill>
                <a:srgbClr val="E9E9E9"/>
              </a:solidFill>
              <a:latin typeface="Montserrat"/>
              <a:ea typeface="Montserrat"/>
              <a:cs typeface="Montserrat"/>
              <a:sym typeface="Montserrat"/>
            </a:endParaRPr>
          </a:p>
        </p:txBody>
      </p:sp>
      <p:sp>
        <p:nvSpPr>
          <p:cNvPr id="479" name="Google Shape;479;p50"/>
          <p:cNvSpPr/>
          <p:nvPr/>
        </p:nvSpPr>
        <p:spPr>
          <a:xfrm>
            <a:off x="311650" y="4281839"/>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IV</a:t>
            </a:r>
            <a:endParaRPr b="1" sz="1800">
              <a:solidFill>
                <a:srgbClr val="E9E9E9"/>
              </a:solidFill>
              <a:latin typeface="Montserrat"/>
              <a:ea typeface="Montserrat"/>
              <a:cs typeface="Montserrat"/>
              <a:sym typeface="Montserrat"/>
            </a:endParaRPr>
          </a:p>
        </p:txBody>
      </p:sp>
      <p:sp>
        <p:nvSpPr>
          <p:cNvPr id="480" name="Google Shape;480;p50"/>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Tactics Metrics</a:t>
            </a:r>
            <a:endParaRPr>
              <a:solidFill>
                <a:srgbClr val="005AC0"/>
              </a:solidFill>
              <a:latin typeface="Montserrat SemiBold"/>
              <a:ea typeface="Montserrat SemiBold"/>
              <a:cs typeface="Montserrat SemiBold"/>
              <a:sym typeface="Montserrat SemiBold"/>
            </a:endParaRPr>
          </a:p>
        </p:txBody>
      </p:sp>
      <p:sp>
        <p:nvSpPr>
          <p:cNvPr id="486" name="Google Shape;486;p51"/>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graphicFrame>
        <p:nvGraphicFramePr>
          <p:cNvPr id="487" name="Google Shape;487;p51"/>
          <p:cNvGraphicFramePr/>
          <p:nvPr/>
        </p:nvGraphicFramePr>
        <p:xfrm>
          <a:off x="311650" y="1278569"/>
          <a:ext cx="3000000" cy="3000000"/>
        </p:xfrm>
        <a:graphic>
          <a:graphicData uri="http://schemas.openxmlformats.org/drawingml/2006/table">
            <a:tbl>
              <a:tblPr>
                <a:noFill/>
                <a:tableStyleId>{79CC33BA-E10A-4C05-8659-71DDF1C8C14C}</a:tableStyleId>
              </a:tblPr>
              <a:tblGrid>
                <a:gridCol w="838050"/>
                <a:gridCol w="1517300"/>
                <a:gridCol w="1517300"/>
                <a:gridCol w="1517300"/>
              </a:tblGrid>
              <a:tr h="6860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gridSpan="2">
                  <a:txBody>
                    <a:bodyPr/>
                    <a:lstStyle/>
                    <a:p>
                      <a:pPr indent="0" lvl="0" marL="0" rtl="0" algn="ctr">
                        <a:spcBef>
                          <a:spcPts val="0"/>
                        </a:spcBef>
                        <a:spcAft>
                          <a:spcPts val="0"/>
                        </a:spcAft>
                        <a:buNone/>
                      </a:pPr>
                      <a:r>
                        <a:rPr b="1" i="1" lang="en">
                          <a:solidFill>
                            <a:schemeClr val="dk2"/>
                          </a:solidFill>
                          <a:latin typeface="Montserrat"/>
                          <a:ea typeface="Montserrat"/>
                          <a:cs typeface="Montserrat"/>
                          <a:sym typeface="Montserrat"/>
                        </a:rPr>
                        <a:t>Posts</a:t>
                      </a:r>
                      <a:endParaRPr b="1" i="1">
                        <a:solidFill>
                          <a:schemeClr val="dk2"/>
                        </a:solidFill>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hMerge="1"/>
              </a:tr>
              <a:tr h="9252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Anecdote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r>
              <a:tr h="925250">
                <a:tc rowSpan="2">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925250">
                <a:tc vMerge="1"/>
                <a:tc>
                  <a:txBody>
                    <a:bodyPr/>
                    <a:lstStyle/>
                    <a:p>
                      <a:pPr indent="0" lvl="0" marL="0" rtl="0" algn="ctr">
                        <a:spcBef>
                          <a:spcPts val="0"/>
                        </a:spcBef>
                        <a:spcAft>
                          <a:spcPts val="0"/>
                        </a:spcAft>
                        <a:buNone/>
                      </a:pPr>
                      <a:r>
                        <a:rPr lang="en">
                          <a:latin typeface="Montserrat"/>
                          <a:ea typeface="Montserrat"/>
                          <a:cs typeface="Montserrat"/>
                          <a:sym typeface="Montserrat"/>
                        </a:rPr>
                        <a:t>Anecdote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
        <p:nvSpPr>
          <p:cNvPr id="488" name="Google Shape;488;p51"/>
          <p:cNvSpPr txBox="1"/>
          <p:nvPr/>
        </p:nvSpPr>
        <p:spPr>
          <a:xfrm>
            <a:off x="311650" y="1228763"/>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a:solidFill>
                  <a:srgbClr val="005AC0"/>
                </a:solidFill>
                <a:latin typeface="Montserrat"/>
                <a:ea typeface="Montserrat"/>
                <a:cs typeface="Montserrat"/>
                <a:sym typeface="Montserrat"/>
              </a:rPr>
              <a:t>Metric </a:t>
            </a:r>
            <a:br>
              <a:rPr b="1" lang="en">
                <a:solidFill>
                  <a:srgbClr val="005AC0"/>
                </a:solidFill>
                <a:latin typeface="Montserrat"/>
                <a:ea typeface="Montserrat"/>
                <a:cs typeface="Montserrat"/>
                <a:sym typeface="Montserrat"/>
              </a:rPr>
            </a:br>
            <a:r>
              <a:rPr b="1" lang="en">
                <a:solidFill>
                  <a:srgbClr val="005AC0"/>
                </a:solidFill>
                <a:latin typeface="Montserrat"/>
                <a:ea typeface="Montserrat"/>
                <a:cs typeface="Montserrat"/>
                <a:sym typeface="Montserrat"/>
              </a:rPr>
              <a:t>Definitions</a:t>
            </a:r>
            <a:endParaRPr i="1">
              <a:solidFill>
                <a:schemeClr val="dk2"/>
              </a:solidFill>
              <a:latin typeface="Montserrat"/>
              <a:ea typeface="Montserrat"/>
              <a:cs typeface="Montserrat"/>
              <a:sym typeface="Montserrat"/>
            </a:endParaRPr>
          </a:p>
        </p:txBody>
      </p:sp>
      <p:sp>
        <p:nvSpPr>
          <p:cNvPr id="489" name="Google Shape;489;p51"/>
          <p:cNvSpPr txBox="1"/>
          <p:nvPr/>
        </p:nvSpPr>
        <p:spPr>
          <a:xfrm rot="-5400000">
            <a:off x="-57144" y="3498469"/>
            <a:ext cx="1564800" cy="6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i="1" lang="en">
                <a:solidFill>
                  <a:schemeClr val="dk2"/>
                </a:solidFill>
                <a:latin typeface="Montserrat"/>
                <a:ea typeface="Montserrat"/>
                <a:cs typeface="Montserrat"/>
                <a:sym typeface="Montserrat"/>
              </a:rPr>
              <a:t>Participant Response</a:t>
            </a:r>
            <a:endParaRPr b="1" i="1">
              <a:solidFill>
                <a:schemeClr val="dk2"/>
              </a:solidFill>
              <a:latin typeface="Montserrat"/>
              <a:ea typeface="Montserrat"/>
              <a:cs typeface="Montserrat"/>
              <a:sym typeface="Montserrat"/>
            </a:endParaRPr>
          </a:p>
        </p:txBody>
      </p:sp>
      <p:sp>
        <p:nvSpPr>
          <p:cNvPr id="490" name="Google Shape;490;p51"/>
          <p:cNvSpPr/>
          <p:nvPr/>
        </p:nvSpPr>
        <p:spPr>
          <a:xfrm>
            <a:off x="3076875"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2999625" y="38736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4647400"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51"/>
          <p:cNvPicPr preferRelativeResize="0"/>
          <p:nvPr/>
        </p:nvPicPr>
        <p:blipFill>
          <a:blip r:embed="rId3">
            <a:alphaModFix/>
          </a:blip>
          <a:stretch>
            <a:fillRect/>
          </a:stretch>
        </p:blipFill>
        <p:spPr>
          <a:xfrm>
            <a:off x="3108788" y="3093400"/>
            <a:ext cx="654074" cy="549150"/>
          </a:xfrm>
          <a:prstGeom prst="rect">
            <a:avLst/>
          </a:prstGeom>
          <a:noFill/>
          <a:ln>
            <a:noFill/>
          </a:ln>
        </p:spPr>
      </p:pic>
      <p:pic>
        <p:nvPicPr>
          <p:cNvPr id="494" name="Google Shape;494;p51"/>
          <p:cNvPicPr preferRelativeResize="0"/>
          <p:nvPr/>
        </p:nvPicPr>
        <p:blipFill>
          <a:blip r:embed="rId3">
            <a:alphaModFix/>
          </a:blip>
          <a:stretch>
            <a:fillRect/>
          </a:stretch>
        </p:blipFill>
        <p:spPr>
          <a:xfrm>
            <a:off x="4679313" y="4035300"/>
            <a:ext cx="654074" cy="549150"/>
          </a:xfrm>
          <a:prstGeom prst="rect">
            <a:avLst/>
          </a:prstGeom>
          <a:noFill/>
          <a:ln>
            <a:noFill/>
          </a:ln>
        </p:spPr>
      </p:pic>
      <p:sp>
        <p:nvSpPr>
          <p:cNvPr id="495" name="Google Shape;495;p51"/>
          <p:cNvSpPr/>
          <p:nvPr/>
        </p:nvSpPr>
        <p:spPr>
          <a:xfrm>
            <a:off x="4570150" y="29317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Tactics Metrics</a:t>
            </a:r>
            <a:endParaRPr>
              <a:solidFill>
                <a:srgbClr val="005AC0"/>
              </a:solidFill>
              <a:latin typeface="Montserrat SemiBold"/>
              <a:ea typeface="Montserrat SemiBold"/>
              <a:cs typeface="Montserrat SemiBold"/>
              <a:sym typeface="Montserrat SemiBold"/>
            </a:endParaRPr>
          </a:p>
        </p:txBody>
      </p:sp>
      <p:sp>
        <p:nvSpPr>
          <p:cNvPr id="501" name="Google Shape;501;p52"/>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graphicFrame>
        <p:nvGraphicFramePr>
          <p:cNvPr id="502" name="Google Shape;502;p52"/>
          <p:cNvGraphicFramePr/>
          <p:nvPr/>
        </p:nvGraphicFramePr>
        <p:xfrm>
          <a:off x="311650" y="1278569"/>
          <a:ext cx="3000000" cy="3000000"/>
        </p:xfrm>
        <a:graphic>
          <a:graphicData uri="http://schemas.openxmlformats.org/drawingml/2006/table">
            <a:tbl>
              <a:tblPr>
                <a:noFill/>
                <a:tableStyleId>{79CC33BA-E10A-4C05-8659-71DDF1C8C14C}</a:tableStyleId>
              </a:tblPr>
              <a:tblGrid>
                <a:gridCol w="838050"/>
                <a:gridCol w="1517300"/>
                <a:gridCol w="1517300"/>
                <a:gridCol w="1517300"/>
              </a:tblGrid>
              <a:tr h="6860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gridSpan="2">
                  <a:txBody>
                    <a:bodyPr/>
                    <a:lstStyle/>
                    <a:p>
                      <a:pPr indent="0" lvl="0" marL="0" rtl="0" algn="ctr">
                        <a:spcBef>
                          <a:spcPts val="0"/>
                        </a:spcBef>
                        <a:spcAft>
                          <a:spcPts val="0"/>
                        </a:spcAft>
                        <a:buNone/>
                      </a:pPr>
                      <a:r>
                        <a:rPr b="1" i="1" lang="en">
                          <a:solidFill>
                            <a:schemeClr val="dk2"/>
                          </a:solidFill>
                          <a:latin typeface="Montserrat"/>
                          <a:ea typeface="Montserrat"/>
                          <a:cs typeface="Montserrat"/>
                          <a:sym typeface="Montserrat"/>
                        </a:rPr>
                        <a:t>Posts</a:t>
                      </a:r>
                      <a:endParaRPr b="1" i="1">
                        <a:solidFill>
                          <a:schemeClr val="dk2"/>
                        </a:solidFill>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hMerge="1"/>
              </a:tr>
              <a:tr h="9252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Anecdote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solidFill>
                      <a:schemeClr val="lt2"/>
                    </a:solidFill>
                  </a:tcPr>
                </a:tc>
              </a:tr>
              <a:tr h="925250">
                <a:tc rowSpan="2">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38100">
                      <a:solidFill>
                        <a:srgbClr val="005AC0"/>
                      </a:solidFill>
                      <a:prstDash val="dash"/>
                      <a:round/>
                      <a:headEnd len="sm" w="sm" type="none"/>
                      <a:tailEnd len="sm" w="sm" type="none"/>
                    </a:lnL>
                    <a:lnR cap="flat" cmpd="sng" w="9525">
                      <a:solidFill>
                        <a:srgbClr val="9E9E9E"/>
                      </a:solidFill>
                      <a:prstDash val="dash"/>
                      <a:round/>
                      <a:headEnd len="sm" w="sm" type="none"/>
                      <a:tailEnd len="sm" w="sm" type="none"/>
                    </a:lnR>
                    <a:lnT cap="flat" cmpd="sng" w="38100">
                      <a:solidFill>
                        <a:srgbClr val="005AC0"/>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38100">
                      <a:solidFill>
                        <a:srgbClr val="005AC0"/>
                      </a:solidFill>
                      <a:prstDash val="dash"/>
                      <a:round/>
                      <a:headEnd len="sm" w="sm" type="none"/>
                      <a:tailEnd len="sm" w="sm" type="none"/>
                    </a:lnT>
                    <a:lnB cap="flat" cmpd="sng" w="9525">
                      <a:solidFill>
                        <a:srgbClr val="9E9E9E"/>
                      </a:solidFill>
                      <a:prstDash val="dash"/>
                      <a:round/>
                      <a:headEnd len="sm" w="sm" type="none"/>
                      <a:tailEnd len="sm" w="sm" type="none"/>
                    </a:lnB>
                  </a:tcPr>
                </a:tc>
              </a:tr>
              <a:tr h="925250">
                <a:tc vMerge="1"/>
                <a:tc>
                  <a:txBody>
                    <a:bodyPr/>
                    <a:lstStyle/>
                    <a:p>
                      <a:pPr indent="0" lvl="0" marL="0" rtl="0" algn="ctr">
                        <a:spcBef>
                          <a:spcPts val="0"/>
                        </a:spcBef>
                        <a:spcAft>
                          <a:spcPts val="0"/>
                        </a:spcAft>
                        <a:buNone/>
                      </a:pPr>
                      <a:r>
                        <a:rPr lang="en">
                          <a:latin typeface="Montserrat"/>
                          <a:ea typeface="Montserrat"/>
                          <a:cs typeface="Montserrat"/>
                          <a:sym typeface="Montserrat"/>
                        </a:rPr>
                        <a:t>Anecdote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38100">
                      <a:solidFill>
                        <a:srgbClr val="005AC0"/>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tcPr>
                </a:tc>
              </a:tr>
            </a:tbl>
          </a:graphicData>
        </a:graphic>
      </p:graphicFrame>
      <p:sp>
        <p:nvSpPr>
          <p:cNvPr id="503" name="Google Shape;503;p52"/>
          <p:cNvSpPr txBox="1"/>
          <p:nvPr/>
        </p:nvSpPr>
        <p:spPr>
          <a:xfrm>
            <a:off x="311650" y="1228763"/>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a:solidFill>
                  <a:srgbClr val="005AC0"/>
                </a:solidFill>
                <a:latin typeface="Montserrat"/>
                <a:ea typeface="Montserrat"/>
                <a:cs typeface="Montserrat"/>
                <a:sym typeface="Montserrat"/>
              </a:rPr>
              <a:t>Metric </a:t>
            </a:r>
            <a:br>
              <a:rPr b="1" lang="en">
                <a:solidFill>
                  <a:srgbClr val="005AC0"/>
                </a:solidFill>
                <a:latin typeface="Montserrat"/>
                <a:ea typeface="Montserrat"/>
                <a:cs typeface="Montserrat"/>
                <a:sym typeface="Montserrat"/>
              </a:rPr>
            </a:br>
            <a:r>
              <a:rPr b="1" lang="en">
                <a:solidFill>
                  <a:srgbClr val="005AC0"/>
                </a:solidFill>
                <a:latin typeface="Montserrat"/>
                <a:ea typeface="Montserrat"/>
                <a:cs typeface="Montserrat"/>
                <a:sym typeface="Montserrat"/>
              </a:rPr>
              <a:t>Definitions</a:t>
            </a:r>
            <a:endParaRPr i="1">
              <a:solidFill>
                <a:schemeClr val="dk2"/>
              </a:solidFill>
              <a:latin typeface="Montserrat"/>
              <a:ea typeface="Montserrat"/>
              <a:cs typeface="Montserrat"/>
              <a:sym typeface="Montserrat"/>
            </a:endParaRPr>
          </a:p>
        </p:txBody>
      </p:sp>
      <p:sp>
        <p:nvSpPr>
          <p:cNvPr id="504" name="Google Shape;504;p52"/>
          <p:cNvSpPr txBox="1"/>
          <p:nvPr/>
        </p:nvSpPr>
        <p:spPr>
          <a:xfrm rot="-5400000">
            <a:off x="-57144" y="3498469"/>
            <a:ext cx="1564800" cy="6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i="1" lang="en">
                <a:solidFill>
                  <a:schemeClr val="dk2"/>
                </a:solidFill>
                <a:latin typeface="Montserrat"/>
                <a:ea typeface="Montserrat"/>
                <a:cs typeface="Montserrat"/>
                <a:sym typeface="Montserrat"/>
              </a:rPr>
              <a:t>Participant Response</a:t>
            </a:r>
            <a:endParaRPr b="1" i="1">
              <a:solidFill>
                <a:schemeClr val="dk2"/>
              </a:solidFill>
              <a:latin typeface="Montserrat"/>
              <a:ea typeface="Montserrat"/>
              <a:cs typeface="Montserrat"/>
              <a:sym typeface="Montserrat"/>
            </a:endParaRPr>
          </a:p>
        </p:txBody>
      </p:sp>
      <p:sp>
        <p:nvSpPr>
          <p:cNvPr id="505" name="Google Shape;505;p52"/>
          <p:cNvSpPr/>
          <p:nvPr/>
        </p:nvSpPr>
        <p:spPr>
          <a:xfrm>
            <a:off x="3076875"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2"/>
          <p:cNvSpPr/>
          <p:nvPr/>
        </p:nvSpPr>
        <p:spPr>
          <a:xfrm>
            <a:off x="2999625" y="38736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2"/>
          <p:cNvSpPr/>
          <p:nvPr/>
        </p:nvSpPr>
        <p:spPr>
          <a:xfrm>
            <a:off x="4647400"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52"/>
          <p:cNvPicPr preferRelativeResize="0"/>
          <p:nvPr/>
        </p:nvPicPr>
        <p:blipFill>
          <a:blip r:embed="rId3">
            <a:alphaModFix/>
          </a:blip>
          <a:stretch>
            <a:fillRect/>
          </a:stretch>
        </p:blipFill>
        <p:spPr>
          <a:xfrm>
            <a:off x="3108788" y="3093400"/>
            <a:ext cx="654074" cy="549150"/>
          </a:xfrm>
          <a:prstGeom prst="rect">
            <a:avLst/>
          </a:prstGeom>
          <a:noFill/>
          <a:ln>
            <a:noFill/>
          </a:ln>
        </p:spPr>
      </p:pic>
      <p:pic>
        <p:nvPicPr>
          <p:cNvPr id="509" name="Google Shape;509;p52"/>
          <p:cNvPicPr preferRelativeResize="0"/>
          <p:nvPr/>
        </p:nvPicPr>
        <p:blipFill>
          <a:blip r:embed="rId3">
            <a:alphaModFix/>
          </a:blip>
          <a:stretch>
            <a:fillRect/>
          </a:stretch>
        </p:blipFill>
        <p:spPr>
          <a:xfrm>
            <a:off x="4679313" y="4035300"/>
            <a:ext cx="654074" cy="549150"/>
          </a:xfrm>
          <a:prstGeom prst="rect">
            <a:avLst/>
          </a:prstGeom>
          <a:noFill/>
          <a:ln>
            <a:noFill/>
          </a:ln>
        </p:spPr>
      </p:pic>
      <p:sp>
        <p:nvSpPr>
          <p:cNvPr id="510" name="Google Shape;510;p52"/>
          <p:cNvSpPr/>
          <p:nvPr/>
        </p:nvSpPr>
        <p:spPr>
          <a:xfrm>
            <a:off x="4570150" y="29317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2"/>
          <p:cNvSpPr txBox="1"/>
          <p:nvPr/>
        </p:nvSpPr>
        <p:spPr>
          <a:xfrm>
            <a:off x="6140675" y="1228775"/>
            <a:ext cx="2691600" cy="3517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05AC0"/>
                </a:solidFill>
                <a:latin typeface="Montserrat"/>
                <a:ea typeface="Montserrat"/>
                <a:cs typeface="Montserrat"/>
                <a:sym typeface="Montserrat"/>
              </a:rPr>
              <a:t>Accuracy</a:t>
            </a:r>
            <a:endParaRPr b="1">
              <a:solidFill>
                <a:srgbClr val="005AC0"/>
              </a:solidFill>
              <a:latin typeface="Montserrat"/>
              <a:ea typeface="Montserrat"/>
              <a:cs typeface="Montserrat"/>
              <a:sym typeface="Montserrat"/>
            </a:endParaRPr>
          </a:p>
          <a:p>
            <a:pPr indent="0" lvl="0" marL="0" rtl="0" algn="l">
              <a:lnSpc>
                <a:spcPct val="115000"/>
              </a:lnSpc>
              <a:spcBef>
                <a:spcPts val="1000"/>
              </a:spcBef>
              <a:spcAft>
                <a:spcPts val="1000"/>
              </a:spcAft>
              <a:buNone/>
            </a:pPr>
            <a:r>
              <a:rPr lang="en">
                <a:solidFill>
                  <a:schemeClr val="dk2"/>
                </a:solidFill>
                <a:latin typeface="Montserrat"/>
                <a:ea typeface="Montserrat"/>
                <a:cs typeface="Montserrat"/>
                <a:sym typeface="Montserrat"/>
              </a:rPr>
              <a:t>For </a:t>
            </a:r>
            <a:r>
              <a:rPr b="1" lang="en">
                <a:solidFill>
                  <a:srgbClr val="005AC0"/>
                </a:solidFill>
                <a:latin typeface="Montserrat"/>
                <a:ea typeface="Montserrat"/>
                <a:cs typeface="Montserrat"/>
                <a:sym typeface="Montserrat"/>
              </a:rPr>
              <a:t>every checkbox</a:t>
            </a:r>
            <a:r>
              <a:rPr lang="en">
                <a:solidFill>
                  <a:schemeClr val="dk2"/>
                </a:solidFill>
                <a:latin typeface="Montserrat"/>
                <a:ea typeface="Montserrat"/>
                <a:cs typeface="Montserrat"/>
                <a:sym typeface="Montserrat"/>
              </a:rPr>
              <a:t>, did the participant </a:t>
            </a:r>
            <a:r>
              <a:rPr b="1" lang="en">
                <a:solidFill>
                  <a:srgbClr val="005AC0"/>
                </a:solidFill>
                <a:latin typeface="Montserrat"/>
                <a:ea typeface="Montserrat"/>
                <a:cs typeface="Montserrat"/>
                <a:sym typeface="Montserrat"/>
              </a:rPr>
              <a:t>correctly check or uncheck</a:t>
            </a:r>
            <a:r>
              <a:rPr lang="en">
                <a:solidFill>
                  <a:schemeClr val="dk2"/>
                </a:solidFill>
                <a:latin typeface="Montserrat"/>
                <a:ea typeface="Montserrat"/>
                <a:cs typeface="Montserrat"/>
                <a:sym typeface="Montserrat"/>
              </a:rPr>
              <a:t> the checkbox?</a:t>
            </a:r>
            <a:endParaRPr>
              <a:solidFill>
                <a:srgbClr val="595959"/>
              </a:solidFill>
              <a:latin typeface="Montserrat"/>
              <a:ea typeface="Montserrat"/>
              <a:cs typeface="Montserrat"/>
              <a:sym typeface="Montserrat"/>
            </a:endParaRPr>
          </a:p>
        </p:txBody>
      </p:sp>
      <p:sp>
        <p:nvSpPr>
          <p:cNvPr id="512" name="Google Shape;512;p52"/>
          <p:cNvSpPr/>
          <p:nvPr/>
        </p:nvSpPr>
        <p:spPr>
          <a:xfrm>
            <a:off x="6391475" y="3276150"/>
            <a:ext cx="2190000" cy="872400"/>
          </a:xfrm>
          <a:prstGeom prst="mathMinus">
            <a:avLst>
              <a:gd fmla="val 5582" name="adj1"/>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2"/>
          <p:cNvSpPr/>
          <p:nvPr/>
        </p:nvSpPr>
        <p:spPr>
          <a:xfrm>
            <a:off x="6623075" y="2889880"/>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52"/>
          <p:cNvPicPr preferRelativeResize="0"/>
          <p:nvPr/>
        </p:nvPicPr>
        <p:blipFill>
          <a:blip r:embed="rId3">
            <a:alphaModFix/>
          </a:blip>
          <a:stretch>
            <a:fillRect/>
          </a:stretch>
        </p:blipFill>
        <p:spPr>
          <a:xfrm>
            <a:off x="6654988" y="2974255"/>
            <a:ext cx="654074" cy="549150"/>
          </a:xfrm>
          <a:prstGeom prst="rect">
            <a:avLst/>
          </a:prstGeom>
          <a:noFill/>
          <a:ln>
            <a:noFill/>
          </a:ln>
        </p:spPr>
      </p:pic>
      <p:sp>
        <p:nvSpPr>
          <p:cNvPr id="515" name="Google Shape;515;p52"/>
          <p:cNvSpPr/>
          <p:nvPr/>
        </p:nvSpPr>
        <p:spPr>
          <a:xfrm>
            <a:off x="7127525" y="3873687"/>
            <a:ext cx="717900" cy="717900"/>
          </a:xfrm>
          <a:prstGeom prst="rect">
            <a:avLst/>
          </a:prstGeom>
          <a:noFill/>
          <a:ln cap="flat" cmpd="sng" w="38100">
            <a:solidFill>
              <a:srgbClr val="005AC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a:off x="7600925" y="281262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txBox="1"/>
          <p:nvPr/>
        </p:nvSpPr>
        <p:spPr>
          <a:xfrm>
            <a:off x="7412975" y="3048725"/>
            <a:ext cx="2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Drop in accuracy in identifying specific </a:t>
            </a:r>
            <a:r>
              <a:rPr lang="en">
                <a:solidFill>
                  <a:srgbClr val="005AC0"/>
                </a:solidFill>
                <a:latin typeface="Montserrat SemiBold"/>
                <a:ea typeface="Montserrat SemiBold"/>
                <a:cs typeface="Montserrat SemiBold"/>
                <a:sym typeface="Montserrat SemiBold"/>
              </a:rPr>
              <a:t>tactics</a:t>
            </a:r>
            <a:endParaRPr>
              <a:solidFill>
                <a:srgbClr val="005AC0"/>
              </a:solidFill>
              <a:latin typeface="Montserrat SemiBold"/>
              <a:ea typeface="Montserrat SemiBold"/>
              <a:cs typeface="Montserrat SemiBold"/>
              <a:sym typeface="Montserrat SemiBold"/>
            </a:endParaRPr>
          </a:p>
        </p:txBody>
      </p:sp>
      <p:sp>
        <p:nvSpPr>
          <p:cNvPr id="523" name="Google Shape;523;p53"/>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sp>
        <p:nvSpPr>
          <p:cNvPr id="524" name="Google Shape;524;p53"/>
          <p:cNvSpPr txBox="1"/>
          <p:nvPr/>
        </p:nvSpPr>
        <p:spPr>
          <a:xfrm>
            <a:off x="1362300" y="948883"/>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200">
                <a:solidFill>
                  <a:srgbClr val="005AC0"/>
                </a:solidFill>
                <a:latin typeface="Montserrat"/>
                <a:ea typeface="Montserrat"/>
                <a:cs typeface="Montserrat"/>
                <a:sym typeface="Montserrat"/>
              </a:rPr>
              <a:t>Tactic Accuracy</a:t>
            </a:r>
            <a:br>
              <a:rPr b="1" lang="en" sz="1200">
                <a:solidFill>
                  <a:srgbClr val="005AC0"/>
                </a:solidFill>
                <a:latin typeface="Montserrat"/>
                <a:ea typeface="Montserrat"/>
                <a:cs typeface="Montserrat"/>
                <a:sym typeface="Montserrat"/>
              </a:rPr>
            </a:br>
            <a:endParaRPr i="1" sz="1200">
              <a:solidFill>
                <a:schemeClr val="dk2"/>
              </a:solidFill>
              <a:latin typeface="Montserrat"/>
              <a:ea typeface="Montserrat"/>
              <a:cs typeface="Montserrat"/>
              <a:sym typeface="Montserrat"/>
            </a:endParaRPr>
          </a:p>
        </p:txBody>
      </p:sp>
      <p:pic>
        <p:nvPicPr>
          <p:cNvPr id="525" name="Google Shape;525;p53"/>
          <p:cNvPicPr preferRelativeResize="0"/>
          <p:nvPr/>
        </p:nvPicPr>
        <p:blipFill>
          <a:blip r:embed="rId3">
            <a:alphaModFix/>
          </a:blip>
          <a:stretch>
            <a:fillRect/>
          </a:stretch>
        </p:blipFill>
        <p:spPr>
          <a:xfrm>
            <a:off x="905150" y="1315475"/>
            <a:ext cx="5861550" cy="3619450"/>
          </a:xfrm>
          <a:prstGeom prst="rect">
            <a:avLst/>
          </a:prstGeom>
          <a:noFill/>
          <a:ln>
            <a:noFill/>
          </a:ln>
        </p:spPr>
      </p:pic>
      <p:sp>
        <p:nvSpPr>
          <p:cNvPr id="526" name="Google Shape;526;p53"/>
          <p:cNvSpPr txBox="1"/>
          <p:nvPr/>
        </p:nvSpPr>
        <p:spPr>
          <a:xfrm>
            <a:off x="6404275" y="3823950"/>
            <a:ext cx="2476200" cy="49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latin typeface="Montserrat"/>
                <a:ea typeface="Montserrat"/>
                <a:cs typeface="Montserrat"/>
                <a:sym typeface="Montserrat"/>
              </a:rPr>
              <a:t>Not stat sig!</a:t>
            </a:r>
            <a:endParaRPr>
              <a:solidFill>
                <a:srgbClr val="595959"/>
              </a:solidFill>
              <a:latin typeface="Montserrat"/>
              <a:ea typeface="Montserrat"/>
              <a:cs typeface="Montserrat"/>
              <a:sym typeface="Montserrat"/>
            </a:endParaRPr>
          </a:p>
        </p:txBody>
      </p:sp>
      <p:pic>
        <p:nvPicPr>
          <p:cNvPr id="527" name="Google Shape;527;p53"/>
          <p:cNvPicPr preferRelativeResize="0"/>
          <p:nvPr/>
        </p:nvPicPr>
        <p:blipFill>
          <a:blip r:embed="rId4">
            <a:alphaModFix/>
          </a:blip>
          <a:stretch>
            <a:fillRect/>
          </a:stretch>
        </p:blipFill>
        <p:spPr>
          <a:xfrm>
            <a:off x="6265425" y="3659737"/>
            <a:ext cx="290251" cy="28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p:nvPr/>
        </p:nvSpPr>
        <p:spPr>
          <a:xfrm>
            <a:off x="5518184" y="1348475"/>
            <a:ext cx="33141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rgbClr val="005AC0"/>
                </a:solidFill>
                <a:latin typeface="Montserrat SemiBold"/>
                <a:ea typeface="Montserrat SemiBold"/>
                <a:cs typeface="Montserrat SemiBold"/>
                <a:sym typeface="Montserrat SemiBold"/>
              </a:rPr>
              <a:t>Discussion</a:t>
            </a:r>
            <a:endParaRPr sz="1600">
              <a:solidFill>
                <a:srgbClr val="005AC0"/>
              </a:solidFill>
              <a:latin typeface="Montserrat SemiBold"/>
              <a:ea typeface="Montserrat SemiBold"/>
              <a:cs typeface="Montserrat SemiBold"/>
              <a:sym typeface="Montserrat SemiBold"/>
            </a:endParaRPr>
          </a:p>
        </p:txBody>
      </p:sp>
      <p:sp>
        <p:nvSpPr>
          <p:cNvPr id="247" name="Google Shape;247;p36"/>
          <p:cNvSpPr/>
          <p:nvPr/>
        </p:nvSpPr>
        <p:spPr>
          <a:xfrm>
            <a:off x="2891752" y="1348475"/>
            <a:ext cx="33141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rgbClr val="005AC0"/>
                </a:solidFill>
                <a:latin typeface="Montserrat SemiBold"/>
                <a:ea typeface="Montserrat SemiBold"/>
                <a:cs typeface="Montserrat SemiBold"/>
                <a:sym typeface="Montserrat SemiBold"/>
              </a:rPr>
              <a:t>Results</a:t>
            </a:r>
            <a:endParaRPr sz="1600">
              <a:solidFill>
                <a:srgbClr val="005AC0"/>
              </a:solidFill>
              <a:latin typeface="Montserrat SemiBold"/>
              <a:ea typeface="Montserrat SemiBold"/>
              <a:cs typeface="Montserrat SemiBold"/>
              <a:sym typeface="Montserrat SemiBold"/>
            </a:endParaRPr>
          </a:p>
        </p:txBody>
      </p:sp>
      <p:sp>
        <p:nvSpPr>
          <p:cNvPr id="248" name="Google Shape;248;p36"/>
          <p:cNvSpPr/>
          <p:nvPr/>
        </p:nvSpPr>
        <p:spPr>
          <a:xfrm>
            <a:off x="511100" y="1348475"/>
            <a:ext cx="30132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274320" rtl="0" algn="l">
              <a:spcBef>
                <a:spcPts val="0"/>
              </a:spcBef>
              <a:spcAft>
                <a:spcPts val="0"/>
              </a:spcAft>
              <a:buNone/>
            </a:pPr>
            <a:r>
              <a:rPr lang="en" sz="1600">
                <a:solidFill>
                  <a:srgbClr val="005AC0"/>
                </a:solidFill>
                <a:latin typeface="Montserrat SemiBold"/>
                <a:ea typeface="Montserrat SemiBold"/>
                <a:cs typeface="Montserrat SemiBold"/>
                <a:sym typeface="Montserrat SemiBold"/>
              </a:rPr>
              <a:t>Introduction</a:t>
            </a:r>
            <a:endParaRPr sz="1600">
              <a:solidFill>
                <a:srgbClr val="005AC0"/>
              </a:solidFill>
              <a:latin typeface="Montserrat SemiBold"/>
              <a:ea typeface="Montserrat SemiBold"/>
              <a:cs typeface="Montserrat SemiBold"/>
              <a:sym typeface="Montserrat SemiBold"/>
            </a:endParaRPr>
          </a:p>
        </p:txBody>
      </p:sp>
      <p:sp>
        <p:nvSpPr>
          <p:cNvPr id="249" name="Google Shape;249;p36"/>
          <p:cNvSpPr txBox="1"/>
          <p:nvPr>
            <p:ph idx="1" type="body"/>
          </p:nvPr>
        </p:nvSpPr>
        <p:spPr>
          <a:xfrm>
            <a:off x="511100" y="24955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Motivation</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Research Questions</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Methodology</a:t>
            </a:r>
            <a:endParaRPr sz="1600">
              <a:latin typeface="Montserrat"/>
              <a:ea typeface="Montserrat"/>
              <a:cs typeface="Montserrat"/>
              <a:sym typeface="Montserrat"/>
            </a:endParaRPr>
          </a:p>
        </p:txBody>
      </p:sp>
      <p:sp>
        <p:nvSpPr>
          <p:cNvPr id="250" name="Google Shape;250;p36"/>
          <p:cNvSpPr txBox="1"/>
          <p:nvPr>
            <p:ph idx="1" type="body"/>
          </p:nvPr>
        </p:nvSpPr>
        <p:spPr>
          <a:xfrm>
            <a:off x="3063900" y="24955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Identifying manipulative content</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Identifying tactics</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Sharing Behavior</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HTE</a:t>
            </a:r>
            <a:endParaRPr sz="1600">
              <a:latin typeface="Montserrat"/>
              <a:ea typeface="Montserrat"/>
              <a:cs typeface="Montserrat"/>
              <a:sym typeface="Montserrat"/>
            </a:endParaRPr>
          </a:p>
        </p:txBody>
      </p:sp>
      <p:sp>
        <p:nvSpPr>
          <p:cNvPr id="251" name="Google Shape;251;p36"/>
          <p:cNvSpPr txBox="1"/>
          <p:nvPr>
            <p:ph idx="1" type="body"/>
          </p:nvPr>
        </p:nvSpPr>
        <p:spPr>
          <a:xfrm>
            <a:off x="5856050" y="2495550"/>
            <a:ext cx="27438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Recommendations</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Retrospective</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Future Experiments</a:t>
            </a:r>
            <a:endParaRPr sz="1600">
              <a:latin typeface="Montserrat"/>
              <a:ea typeface="Montserrat"/>
              <a:cs typeface="Montserrat"/>
              <a:sym typeface="Montserrat"/>
            </a:endParaRPr>
          </a:p>
        </p:txBody>
      </p:sp>
      <p:sp>
        <p:nvSpPr>
          <p:cNvPr id="252" name="Google Shape;252;p36"/>
          <p:cNvSpPr/>
          <p:nvPr/>
        </p:nvSpPr>
        <p:spPr>
          <a:xfrm>
            <a:off x="311650" y="1141875"/>
            <a:ext cx="435000" cy="435000"/>
          </a:xfrm>
          <a:prstGeom prst="ellipse">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cxnSp>
        <p:nvCxnSpPr>
          <p:cNvPr id="253" name="Google Shape;253;p36"/>
          <p:cNvCxnSpPr/>
          <p:nvPr/>
        </p:nvCxnSpPr>
        <p:spPr>
          <a:xfrm>
            <a:off x="3001202" y="24193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254" name="Google Shape;254;p36"/>
          <p:cNvCxnSpPr>
            <a:endCxn id="248" idx="3"/>
          </p:cNvCxnSpPr>
          <p:nvPr/>
        </p:nvCxnSpPr>
        <p:spPr>
          <a:xfrm flipH="1" rot="10800000">
            <a:off x="3001400" y="1875875"/>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255" name="Google Shape;255;p36"/>
          <p:cNvCxnSpPr>
            <a:endCxn id="248" idx="3"/>
          </p:cNvCxnSpPr>
          <p:nvPr/>
        </p:nvCxnSpPr>
        <p:spPr>
          <a:xfrm>
            <a:off x="3033800" y="1381175"/>
            <a:ext cx="490500" cy="494700"/>
          </a:xfrm>
          <a:prstGeom prst="straightConnector1">
            <a:avLst/>
          </a:prstGeom>
          <a:noFill/>
          <a:ln cap="flat" cmpd="sng" w="9525">
            <a:solidFill>
              <a:schemeClr val="dk2"/>
            </a:solidFill>
            <a:prstDash val="dash"/>
            <a:round/>
            <a:headEnd len="med" w="med" type="none"/>
            <a:tailEnd len="med" w="med" type="none"/>
          </a:ln>
        </p:spPr>
      </p:cxnSp>
      <p:cxnSp>
        <p:nvCxnSpPr>
          <p:cNvPr id="256" name="Google Shape;256;p36"/>
          <p:cNvCxnSpPr/>
          <p:nvPr/>
        </p:nvCxnSpPr>
        <p:spPr>
          <a:xfrm>
            <a:off x="5682652" y="24193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257" name="Google Shape;257;p36"/>
          <p:cNvCxnSpPr/>
          <p:nvPr/>
        </p:nvCxnSpPr>
        <p:spPr>
          <a:xfrm flipH="1" rot="10800000">
            <a:off x="5682775" y="1875800"/>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258" name="Google Shape;258;p36"/>
          <p:cNvCxnSpPr/>
          <p:nvPr/>
        </p:nvCxnSpPr>
        <p:spPr>
          <a:xfrm>
            <a:off x="5715350" y="1381100"/>
            <a:ext cx="490500" cy="494700"/>
          </a:xfrm>
          <a:prstGeom prst="straightConnector1">
            <a:avLst/>
          </a:prstGeom>
          <a:noFill/>
          <a:ln cap="flat" cmpd="sng" w="9525">
            <a:solidFill>
              <a:schemeClr val="dk2"/>
            </a:solidFill>
            <a:prstDash val="dash"/>
            <a:round/>
            <a:headEnd len="med" w="med" type="none"/>
            <a:tailEnd len="med" w="med" type="none"/>
          </a:ln>
        </p:spPr>
      </p:cxnSp>
      <p:sp>
        <p:nvSpPr>
          <p:cNvPr id="259" name="Google Shape;259;p36"/>
          <p:cNvSpPr/>
          <p:nvPr/>
        </p:nvSpPr>
        <p:spPr>
          <a:xfrm>
            <a:off x="2857500" y="1141875"/>
            <a:ext cx="435000" cy="435000"/>
          </a:xfrm>
          <a:prstGeom prst="ellipse">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
        <p:nvSpPr>
          <p:cNvPr id="260" name="Google Shape;260;p36"/>
          <p:cNvSpPr/>
          <p:nvPr/>
        </p:nvSpPr>
        <p:spPr>
          <a:xfrm>
            <a:off x="5518175" y="1141875"/>
            <a:ext cx="435000" cy="435000"/>
          </a:xfrm>
          <a:prstGeom prst="ellipse">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3</a:t>
            </a:r>
            <a:endParaRPr b="1" sz="1800">
              <a:solidFill>
                <a:schemeClr val="lt1"/>
              </a:solidFill>
              <a:latin typeface="Montserrat"/>
              <a:ea typeface="Montserrat"/>
              <a:cs typeface="Montserrat"/>
              <a:sym typeface="Montserrat"/>
            </a:endParaRPr>
          </a:p>
        </p:txBody>
      </p:sp>
      <p:sp>
        <p:nvSpPr>
          <p:cNvPr id="261" name="Google Shape;26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Roadmap</a:t>
            </a:r>
            <a:endParaRPr>
              <a:solidFill>
                <a:srgbClr val="005AC0"/>
              </a:solidFill>
              <a:latin typeface="Montserrat SemiBold"/>
              <a:ea typeface="Montserrat SemiBold"/>
              <a:cs typeface="Montserrat SemiBold"/>
              <a:sym typeface="Montserr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graphicFrame>
        <p:nvGraphicFramePr>
          <p:cNvPr id="532" name="Google Shape;532;p54"/>
          <p:cNvGraphicFramePr/>
          <p:nvPr/>
        </p:nvGraphicFramePr>
        <p:xfrm>
          <a:off x="311650" y="1278569"/>
          <a:ext cx="3000000" cy="3000000"/>
        </p:xfrm>
        <a:graphic>
          <a:graphicData uri="http://schemas.openxmlformats.org/drawingml/2006/table">
            <a:tbl>
              <a:tblPr>
                <a:noFill/>
                <a:tableStyleId>{79CC33BA-E10A-4C05-8659-71DDF1C8C14C}</a:tableStyleId>
              </a:tblPr>
              <a:tblGrid>
                <a:gridCol w="838050"/>
                <a:gridCol w="1517300"/>
                <a:gridCol w="1517300"/>
                <a:gridCol w="1517300"/>
              </a:tblGrid>
              <a:tr h="6860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gridSpan="2">
                  <a:txBody>
                    <a:bodyPr/>
                    <a:lstStyle/>
                    <a:p>
                      <a:pPr indent="0" lvl="0" marL="0" rtl="0" algn="ctr">
                        <a:spcBef>
                          <a:spcPts val="0"/>
                        </a:spcBef>
                        <a:spcAft>
                          <a:spcPts val="0"/>
                        </a:spcAft>
                        <a:buNone/>
                      </a:pPr>
                      <a:r>
                        <a:rPr b="1" i="1" lang="en">
                          <a:solidFill>
                            <a:schemeClr val="dk2"/>
                          </a:solidFill>
                          <a:latin typeface="Montserrat"/>
                          <a:ea typeface="Montserrat"/>
                          <a:cs typeface="Montserrat"/>
                          <a:sym typeface="Montserrat"/>
                        </a:rPr>
                        <a:t>Posts</a:t>
                      </a:r>
                      <a:endParaRPr b="1" i="1">
                        <a:solidFill>
                          <a:schemeClr val="dk2"/>
                        </a:solidFill>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hMerge="1"/>
              </a:tr>
              <a:tr h="9252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Anecdote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r>
              <a:tr h="925250">
                <a:tc rowSpan="2">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38100">
                      <a:solidFill>
                        <a:srgbClr val="005AC0"/>
                      </a:solidFill>
                      <a:prstDash val="dash"/>
                      <a:round/>
                      <a:headEnd len="sm" w="sm" type="none"/>
                      <a:tailEnd len="sm" w="sm" type="none"/>
                    </a:lnL>
                    <a:lnR cap="flat" cmpd="sng" w="38100">
                      <a:solidFill>
                        <a:srgbClr val="005AC0"/>
                      </a:solidFill>
                      <a:prstDash val="dash"/>
                      <a:round/>
                      <a:headEnd len="sm" w="sm" type="none"/>
                      <a:tailEnd len="sm" w="sm" type="none"/>
                    </a:lnR>
                    <a:lnT cap="flat" cmpd="sng" w="38100">
                      <a:solidFill>
                        <a:srgbClr val="005AC0"/>
                      </a:solidFill>
                      <a:prstDash val="dash"/>
                      <a:round/>
                      <a:headEnd len="sm" w="sm" type="none"/>
                      <a:tailEnd len="sm" w="sm" type="none"/>
                    </a:lnT>
                    <a:lnB cap="flat" cmpd="sng" w="38100">
                      <a:solidFill>
                        <a:srgbClr val="005AC0"/>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38100">
                      <a:solidFill>
                        <a:srgbClr val="005AC0"/>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tcPr>
                </a:tc>
              </a:tr>
              <a:tr h="925250">
                <a:tc vMerge="1"/>
                <a:tc>
                  <a:txBody>
                    <a:bodyPr/>
                    <a:lstStyle/>
                    <a:p>
                      <a:pPr indent="0" lvl="0" marL="0" rtl="0" algn="ctr">
                        <a:spcBef>
                          <a:spcPts val="0"/>
                        </a:spcBef>
                        <a:spcAft>
                          <a:spcPts val="0"/>
                        </a:spcAft>
                        <a:buNone/>
                      </a:pPr>
                      <a:r>
                        <a:rPr lang="en">
                          <a:latin typeface="Montserrat"/>
                          <a:ea typeface="Montserrat"/>
                          <a:cs typeface="Montserrat"/>
                          <a:sym typeface="Montserrat"/>
                        </a:rPr>
                        <a:t>Anecdote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38100">
                      <a:solidFill>
                        <a:srgbClr val="005AC0"/>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38100">
                      <a:solidFill>
                        <a:srgbClr val="005AC0"/>
                      </a:solidFill>
                      <a:prstDash val="dash"/>
                      <a:round/>
                      <a:headEnd len="sm" w="sm" type="none"/>
                      <a:tailEnd len="sm" w="sm" type="none"/>
                    </a:lnL>
                    <a:lnR cap="flat" cmpd="sng" w="38100">
                      <a:solidFill>
                        <a:srgbClr val="005AC0"/>
                      </a:solidFill>
                      <a:prstDash val="dash"/>
                      <a:round/>
                      <a:headEnd len="sm" w="sm" type="none"/>
                      <a:tailEnd len="sm" w="sm" type="none"/>
                    </a:lnR>
                    <a:lnT cap="flat" cmpd="sng" w="38100">
                      <a:solidFill>
                        <a:srgbClr val="005AC0"/>
                      </a:solidFill>
                      <a:prstDash val="dash"/>
                      <a:round/>
                      <a:headEnd len="sm" w="sm" type="none"/>
                      <a:tailEnd len="sm" w="sm" type="none"/>
                    </a:lnT>
                    <a:lnB cap="flat" cmpd="sng" w="38100">
                      <a:solidFill>
                        <a:srgbClr val="005AC0"/>
                      </a:solidFill>
                      <a:prstDash val="dash"/>
                      <a:round/>
                      <a:headEnd len="sm" w="sm" type="none"/>
                      <a:tailEnd len="sm" w="sm" type="none"/>
                    </a:lnB>
                  </a:tcPr>
                </a:tc>
              </a:tr>
            </a:tbl>
          </a:graphicData>
        </a:graphic>
      </p:graphicFrame>
      <p:sp>
        <p:nvSpPr>
          <p:cNvPr id="533" name="Google Shape;53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Tactics Metrics</a:t>
            </a:r>
            <a:endParaRPr>
              <a:solidFill>
                <a:srgbClr val="005AC0"/>
              </a:solidFill>
              <a:latin typeface="Montserrat SemiBold"/>
              <a:ea typeface="Montserrat SemiBold"/>
              <a:cs typeface="Montserrat SemiBold"/>
              <a:sym typeface="Montserrat SemiBold"/>
            </a:endParaRPr>
          </a:p>
        </p:txBody>
      </p:sp>
      <p:sp>
        <p:nvSpPr>
          <p:cNvPr id="534" name="Google Shape;534;p54"/>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sp>
        <p:nvSpPr>
          <p:cNvPr id="535" name="Google Shape;535;p54"/>
          <p:cNvSpPr txBox="1"/>
          <p:nvPr/>
        </p:nvSpPr>
        <p:spPr>
          <a:xfrm>
            <a:off x="311650" y="1228763"/>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a:solidFill>
                  <a:srgbClr val="005AC0"/>
                </a:solidFill>
                <a:latin typeface="Montserrat"/>
                <a:ea typeface="Montserrat"/>
                <a:cs typeface="Montserrat"/>
                <a:sym typeface="Montserrat"/>
              </a:rPr>
              <a:t>Metric </a:t>
            </a:r>
            <a:br>
              <a:rPr b="1" lang="en">
                <a:solidFill>
                  <a:srgbClr val="005AC0"/>
                </a:solidFill>
                <a:latin typeface="Montserrat"/>
                <a:ea typeface="Montserrat"/>
                <a:cs typeface="Montserrat"/>
                <a:sym typeface="Montserrat"/>
              </a:rPr>
            </a:br>
            <a:r>
              <a:rPr b="1" lang="en">
                <a:solidFill>
                  <a:srgbClr val="005AC0"/>
                </a:solidFill>
                <a:latin typeface="Montserrat"/>
                <a:ea typeface="Montserrat"/>
                <a:cs typeface="Montserrat"/>
                <a:sym typeface="Montserrat"/>
              </a:rPr>
              <a:t>Definitions</a:t>
            </a:r>
            <a:endParaRPr i="1">
              <a:solidFill>
                <a:schemeClr val="dk2"/>
              </a:solidFill>
              <a:latin typeface="Montserrat"/>
              <a:ea typeface="Montserrat"/>
              <a:cs typeface="Montserrat"/>
              <a:sym typeface="Montserrat"/>
            </a:endParaRPr>
          </a:p>
        </p:txBody>
      </p:sp>
      <p:sp>
        <p:nvSpPr>
          <p:cNvPr id="536" name="Google Shape;536;p54"/>
          <p:cNvSpPr txBox="1"/>
          <p:nvPr/>
        </p:nvSpPr>
        <p:spPr>
          <a:xfrm rot="-5400000">
            <a:off x="-57144" y="3498469"/>
            <a:ext cx="1564800" cy="6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i="1" lang="en">
                <a:solidFill>
                  <a:schemeClr val="dk2"/>
                </a:solidFill>
                <a:latin typeface="Montserrat"/>
                <a:ea typeface="Montserrat"/>
                <a:cs typeface="Montserrat"/>
                <a:sym typeface="Montserrat"/>
              </a:rPr>
              <a:t>Participant Response</a:t>
            </a:r>
            <a:endParaRPr b="1" i="1">
              <a:solidFill>
                <a:schemeClr val="dk2"/>
              </a:solidFill>
              <a:latin typeface="Montserrat"/>
              <a:ea typeface="Montserrat"/>
              <a:cs typeface="Montserrat"/>
              <a:sym typeface="Montserrat"/>
            </a:endParaRPr>
          </a:p>
        </p:txBody>
      </p:sp>
      <p:sp>
        <p:nvSpPr>
          <p:cNvPr id="537" name="Google Shape;537;p54"/>
          <p:cNvSpPr/>
          <p:nvPr/>
        </p:nvSpPr>
        <p:spPr>
          <a:xfrm>
            <a:off x="3076875"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4"/>
          <p:cNvSpPr/>
          <p:nvPr/>
        </p:nvSpPr>
        <p:spPr>
          <a:xfrm>
            <a:off x="2999625" y="38736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4"/>
          <p:cNvSpPr/>
          <p:nvPr/>
        </p:nvSpPr>
        <p:spPr>
          <a:xfrm>
            <a:off x="4647400"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54"/>
          <p:cNvPicPr preferRelativeResize="0"/>
          <p:nvPr/>
        </p:nvPicPr>
        <p:blipFill>
          <a:blip r:embed="rId3">
            <a:alphaModFix/>
          </a:blip>
          <a:stretch>
            <a:fillRect/>
          </a:stretch>
        </p:blipFill>
        <p:spPr>
          <a:xfrm>
            <a:off x="3108788" y="3093400"/>
            <a:ext cx="654074" cy="549150"/>
          </a:xfrm>
          <a:prstGeom prst="rect">
            <a:avLst/>
          </a:prstGeom>
          <a:noFill/>
          <a:ln>
            <a:noFill/>
          </a:ln>
        </p:spPr>
      </p:pic>
      <p:pic>
        <p:nvPicPr>
          <p:cNvPr id="541" name="Google Shape;541;p54"/>
          <p:cNvPicPr preferRelativeResize="0"/>
          <p:nvPr/>
        </p:nvPicPr>
        <p:blipFill>
          <a:blip r:embed="rId3">
            <a:alphaModFix/>
          </a:blip>
          <a:stretch>
            <a:fillRect/>
          </a:stretch>
        </p:blipFill>
        <p:spPr>
          <a:xfrm>
            <a:off x="4679313" y="4035300"/>
            <a:ext cx="654074" cy="549150"/>
          </a:xfrm>
          <a:prstGeom prst="rect">
            <a:avLst/>
          </a:prstGeom>
          <a:noFill/>
          <a:ln>
            <a:noFill/>
          </a:ln>
        </p:spPr>
      </p:pic>
      <p:sp>
        <p:nvSpPr>
          <p:cNvPr id="542" name="Google Shape;542;p54"/>
          <p:cNvSpPr/>
          <p:nvPr/>
        </p:nvSpPr>
        <p:spPr>
          <a:xfrm>
            <a:off x="4570150" y="29317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4"/>
          <p:cNvSpPr txBox="1"/>
          <p:nvPr/>
        </p:nvSpPr>
        <p:spPr>
          <a:xfrm>
            <a:off x="6140675" y="1228775"/>
            <a:ext cx="2691600" cy="3517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5AC0"/>
                </a:solidFill>
                <a:latin typeface="Montserrat"/>
                <a:ea typeface="Montserrat"/>
                <a:cs typeface="Montserrat"/>
                <a:sym typeface="Montserrat"/>
              </a:rPr>
              <a:t>True Positive Rate (Recall)</a:t>
            </a:r>
            <a:endParaRPr b="1">
              <a:solidFill>
                <a:srgbClr val="005AC0"/>
              </a:solidFill>
              <a:latin typeface="Montserrat"/>
              <a:ea typeface="Montserrat"/>
              <a:cs typeface="Montserrat"/>
              <a:sym typeface="Montserrat"/>
            </a:endParaRPr>
          </a:p>
          <a:p>
            <a:pPr indent="0" lvl="0" marL="0" rtl="0" algn="l">
              <a:lnSpc>
                <a:spcPct val="115000"/>
              </a:lnSpc>
              <a:spcBef>
                <a:spcPts val="1000"/>
              </a:spcBef>
              <a:spcAft>
                <a:spcPts val="1000"/>
              </a:spcAft>
              <a:buClr>
                <a:schemeClr val="dk1"/>
              </a:buClr>
              <a:buSzPts val="1100"/>
              <a:buFont typeface="Arial"/>
              <a:buNone/>
            </a:pPr>
            <a:r>
              <a:rPr lang="en">
                <a:solidFill>
                  <a:schemeClr val="dk2"/>
                </a:solidFill>
                <a:latin typeface="Montserrat"/>
                <a:ea typeface="Montserrat"/>
                <a:cs typeface="Montserrat"/>
                <a:sym typeface="Montserrat"/>
              </a:rPr>
              <a:t>When the tactic was </a:t>
            </a:r>
            <a:r>
              <a:rPr b="1" lang="en">
                <a:solidFill>
                  <a:schemeClr val="dk2"/>
                </a:solidFill>
                <a:latin typeface="Montserrat"/>
                <a:ea typeface="Montserrat"/>
                <a:cs typeface="Montserrat"/>
                <a:sym typeface="Montserrat"/>
              </a:rPr>
              <a:t>present</a:t>
            </a:r>
            <a:r>
              <a:rPr lang="en">
                <a:solidFill>
                  <a:schemeClr val="dk2"/>
                </a:solidFill>
                <a:latin typeface="Montserrat"/>
                <a:ea typeface="Montserrat"/>
                <a:cs typeface="Montserrat"/>
                <a:sym typeface="Montserrat"/>
              </a:rPr>
              <a:t> in the post, did the participant </a:t>
            </a:r>
            <a:r>
              <a:rPr b="1" lang="en">
                <a:solidFill>
                  <a:schemeClr val="dk2"/>
                </a:solidFill>
                <a:latin typeface="Montserrat"/>
                <a:ea typeface="Montserrat"/>
                <a:cs typeface="Montserrat"/>
                <a:sym typeface="Montserrat"/>
              </a:rPr>
              <a:t>identify</a:t>
            </a:r>
            <a:r>
              <a:rPr lang="en">
                <a:solidFill>
                  <a:schemeClr val="dk2"/>
                </a:solidFill>
                <a:latin typeface="Montserrat"/>
                <a:ea typeface="Montserrat"/>
                <a:cs typeface="Montserrat"/>
                <a:sym typeface="Montserrat"/>
              </a:rPr>
              <a:t> the tactic?</a:t>
            </a:r>
            <a:endParaRPr>
              <a:solidFill>
                <a:srgbClr val="595959"/>
              </a:solidFill>
              <a:latin typeface="Montserrat"/>
              <a:ea typeface="Montserrat"/>
              <a:cs typeface="Montserrat"/>
              <a:sym typeface="Montserrat"/>
            </a:endParaRPr>
          </a:p>
        </p:txBody>
      </p:sp>
      <p:sp>
        <p:nvSpPr>
          <p:cNvPr id="544" name="Google Shape;544;p54"/>
          <p:cNvSpPr/>
          <p:nvPr/>
        </p:nvSpPr>
        <p:spPr>
          <a:xfrm>
            <a:off x="6391475" y="3276150"/>
            <a:ext cx="2190000" cy="872400"/>
          </a:xfrm>
          <a:prstGeom prst="mathMinus">
            <a:avLst>
              <a:gd fmla="val 5582" name="adj1"/>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4"/>
          <p:cNvSpPr/>
          <p:nvPr/>
        </p:nvSpPr>
        <p:spPr>
          <a:xfrm>
            <a:off x="7127525" y="2855980"/>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54"/>
          <p:cNvPicPr preferRelativeResize="0"/>
          <p:nvPr/>
        </p:nvPicPr>
        <p:blipFill>
          <a:blip r:embed="rId3">
            <a:alphaModFix/>
          </a:blip>
          <a:stretch>
            <a:fillRect/>
          </a:stretch>
        </p:blipFill>
        <p:spPr>
          <a:xfrm>
            <a:off x="7159438" y="2940355"/>
            <a:ext cx="654074" cy="549150"/>
          </a:xfrm>
          <a:prstGeom prst="rect">
            <a:avLst/>
          </a:prstGeom>
          <a:noFill/>
          <a:ln>
            <a:noFill/>
          </a:ln>
        </p:spPr>
      </p:pic>
      <p:sp>
        <p:nvSpPr>
          <p:cNvPr id="547" name="Google Shape;547;p54"/>
          <p:cNvSpPr/>
          <p:nvPr/>
        </p:nvSpPr>
        <p:spPr>
          <a:xfrm>
            <a:off x="7127525" y="3873687"/>
            <a:ext cx="717900" cy="717900"/>
          </a:xfrm>
          <a:prstGeom prst="rect">
            <a:avLst/>
          </a:prstGeom>
          <a:noFill/>
          <a:ln cap="flat" cmpd="sng" w="38100">
            <a:solidFill>
              <a:srgbClr val="005AC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graphicFrame>
        <p:nvGraphicFramePr>
          <p:cNvPr id="552" name="Google Shape;552;p55"/>
          <p:cNvGraphicFramePr/>
          <p:nvPr/>
        </p:nvGraphicFramePr>
        <p:xfrm>
          <a:off x="311650" y="1278569"/>
          <a:ext cx="3000000" cy="3000000"/>
        </p:xfrm>
        <a:graphic>
          <a:graphicData uri="http://schemas.openxmlformats.org/drawingml/2006/table">
            <a:tbl>
              <a:tblPr>
                <a:noFill/>
                <a:tableStyleId>{79CC33BA-E10A-4C05-8659-71DDF1C8C14C}</a:tableStyleId>
              </a:tblPr>
              <a:tblGrid>
                <a:gridCol w="838050"/>
                <a:gridCol w="1517300"/>
                <a:gridCol w="1517300"/>
                <a:gridCol w="1517300"/>
              </a:tblGrid>
              <a:tr h="6860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gridSpan="2">
                  <a:txBody>
                    <a:bodyPr/>
                    <a:lstStyle/>
                    <a:p>
                      <a:pPr indent="0" lvl="0" marL="0" rtl="0" algn="ctr">
                        <a:spcBef>
                          <a:spcPts val="0"/>
                        </a:spcBef>
                        <a:spcAft>
                          <a:spcPts val="0"/>
                        </a:spcAft>
                        <a:buNone/>
                      </a:pPr>
                      <a:r>
                        <a:rPr b="1" i="1" lang="en">
                          <a:solidFill>
                            <a:schemeClr val="dk2"/>
                          </a:solidFill>
                          <a:latin typeface="Montserrat"/>
                          <a:ea typeface="Montserrat"/>
                          <a:cs typeface="Montserrat"/>
                          <a:sym typeface="Montserrat"/>
                        </a:rPr>
                        <a:t>Posts</a:t>
                      </a:r>
                      <a:endParaRPr b="1" i="1">
                        <a:solidFill>
                          <a:schemeClr val="dk2"/>
                        </a:solidFill>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hMerge="1"/>
              </a:tr>
              <a:tr h="9252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Anecdote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solidFill>
                      <a:schemeClr val="lt2"/>
                    </a:solidFill>
                  </a:tcPr>
                </a:tc>
              </a:tr>
              <a:tr h="925250">
                <a:tc rowSpan="2">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38100">
                      <a:solidFill>
                        <a:srgbClr val="005AC0"/>
                      </a:solidFill>
                      <a:prstDash val="dash"/>
                      <a:round/>
                      <a:headEnd len="sm" w="sm" type="none"/>
                      <a:tailEnd len="sm" w="sm" type="none"/>
                    </a:lnL>
                    <a:lnR cap="flat" cmpd="sng" w="38100">
                      <a:solidFill>
                        <a:srgbClr val="005AC0"/>
                      </a:solidFill>
                      <a:prstDash val="dash"/>
                      <a:round/>
                      <a:headEnd len="sm" w="sm" type="none"/>
                      <a:tailEnd len="sm" w="sm" type="none"/>
                    </a:lnR>
                    <a:lnT cap="flat" cmpd="sng" w="38100">
                      <a:solidFill>
                        <a:srgbClr val="005AC0"/>
                      </a:solidFill>
                      <a:prstDash val="dash"/>
                      <a:round/>
                      <a:headEnd len="sm" w="sm" type="none"/>
                      <a:tailEnd len="sm" w="sm" type="none"/>
                    </a:lnT>
                    <a:lnB cap="flat" cmpd="sng" w="38100">
                      <a:solidFill>
                        <a:srgbClr val="005AC0"/>
                      </a:solidFill>
                      <a:prstDash val="dash"/>
                      <a:round/>
                      <a:headEnd len="sm" w="sm" type="none"/>
                      <a:tailEnd len="sm" w="sm" type="none"/>
                    </a:lnB>
                  </a:tcPr>
                </a:tc>
              </a:tr>
              <a:tr h="925250">
                <a:tc vMerge="1"/>
                <a:tc>
                  <a:txBody>
                    <a:bodyPr/>
                    <a:lstStyle/>
                    <a:p>
                      <a:pPr indent="0" lvl="0" marL="0" rtl="0" algn="ctr">
                        <a:spcBef>
                          <a:spcPts val="0"/>
                        </a:spcBef>
                        <a:spcAft>
                          <a:spcPts val="0"/>
                        </a:spcAft>
                        <a:buNone/>
                      </a:pPr>
                      <a:r>
                        <a:rPr lang="en">
                          <a:latin typeface="Montserrat"/>
                          <a:ea typeface="Montserrat"/>
                          <a:cs typeface="Montserrat"/>
                          <a:sym typeface="Montserrat"/>
                        </a:rPr>
                        <a:t>Anecdote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38100">
                      <a:solidFill>
                        <a:srgbClr val="005AC0"/>
                      </a:solidFill>
                      <a:prstDash val="dash"/>
                      <a:round/>
                      <a:headEnd len="sm" w="sm" type="none"/>
                      <a:tailEnd len="sm" w="sm" type="none"/>
                    </a:lnL>
                    <a:lnR cap="flat" cmpd="sng" w="38100">
                      <a:solidFill>
                        <a:srgbClr val="005AC0"/>
                      </a:solidFill>
                      <a:prstDash val="dash"/>
                      <a:round/>
                      <a:headEnd len="sm" w="sm" type="none"/>
                      <a:tailEnd len="sm" w="sm" type="none"/>
                    </a:lnR>
                    <a:lnT cap="flat" cmpd="sng" w="38100">
                      <a:solidFill>
                        <a:srgbClr val="005AC0"/>
                      </a:solidFill>
                      <a:prstDash val="dash"/>
                      <a:round/>
                      <a:headEnd len="sm" w="sm" type="none"/>
                      <a:tailEnd len="sm" w="sm" type="none"/>
                    </a:lnT>
                    <a:lnB cap="flat" cmpd="sng" w="38100">
                      <a:solidFill>
                        <a:srgbClr val="005AC0"/>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38100">
                      <a:solidFill>
                        <a:srgbClr val="005AC0"/>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38100">
                      <a:solidFill>
                        <a:srgbClr val="005AC0"/>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
        <p:nvSpPr>
          <p:cNvPr id="553" name="Google Shape;55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Tactics Metrics</a:t>
            </a:r>
            <a:endParaRPr>
              <a:solidFill>
                <a:srgbClr val="005AC0"/>
              </a:solidFill>
              <a:latin typeface="Montserrat SemiBold"/>
              <a:ea typeface="Montserrat SemiBold"/>
              <a:cs typeface="Montserrat SemiBold"/>
              <a:sym typeface="Montserrat SemiBold"/>
            </a:endParaRPr>
          </a:p>
        </p:txBody>
      </p:sp>
      <p:sp>
        <p:nvSpPr>
          <p:cNvPr id="554" name="Google Shape;554;p55"/>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sp>
        <p:nvSpPr>
          <p:cNvPr id="555" name="Google Shape;555;p55"/>
          <p:cNvSpPr txBox="1"/>
          <p:nvPr/>
        </p:nvSpPr>
        <p:spPr>
          <a:xfrm>
            <a:off x="311650" y="1228763"/>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a:solidFill>
                  <a:srgbClr val="005AC0"/>
                </a:solidFill>
                <a:latin typeface="Montserrat"/>
                <a:ea typeface="Montserrat"/>
                <a:cs typeface="Montserrat"/>
                <a:sym typeface="Montserrat"/>
              </a:rPr>
              <a:t>Metric </a:t>
            </a:r>
            <a:br>
              <a:rPr b="1" lang="en">
                <a:solidFill>
                  <a:srgbClr val="005AC0"/>
                </a:solidFill>
                <a:latin typeface="Montserrat"/>
                <a:ea typeface="Montserrat"/>
                <a:cs typeface="Montserrat"/>
                <a:sym typeface="Montserrat"/>
              </a:rPr>
            </a:br>
            <a:r>
              <a:rPr b="1" lang="en">
                <a:solidFill>
                  <a:srgbClr val="005AC0"/>
                </a:solidFill>
                <a:latin typeface="Montserrat"/>
                <a:ea typeface="Montserrat"/>
                <a:cs typeface="Montserrat"/>
                <a:sym typeface="Montserrat"/>
              </a:rPr>
              <a:t>Definitions</a:t>
            </a:r>
            <a:endParaRPr i="1">
              <a:solidFill>
                <a:schemeClr val="dk2"/>
              </a:solidFill>
              <a:latin typeface="Montserrat"/>
              <a:ea typeface="Montserrat"/>
              <a:cs typeface="Montserrat"/>
              <a:sym typeface="Montserrat"/>
            </a:endParaRPr>
          </a:p>
        </p:txBody>
      </p:sp>
      <p:sp>
        <p:nvSpPr>
          <p:cNvPr id="556" name="Google Shape;556;p55"/>
          <p:cNvSpPr txBox="1"/>
          <p:nvPr/>
        </p:nvSpPr>
        <p:spPr>
          <a:xfrm rot="-5400000">
            <a:off x="-57144" y="3498469"/>
            <a:ext cx="1564800" cy="6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i="1" lang="en">
                <a:solidFill>
                  <a:schemeClr val="dk2"/>
                </a:solidFill>
                <a:latin typeface="Montserrat"/>
                <a:ea typeface="Montserrat"/>
                <a:cs typeface="Montserrat"/>
                <a:sym typeface="Montserrat"/>
              </a:rPr>
              <a:t>Participant Response</a:t>
            </a:r>
            <a:endParaRPr b="1" i="1">
              <a:solidFill>
                <a:schemeClr val="dk2"/>
              </a:solidFill>
              <a:latin typeface="Montserrat"/>
              <a:ea typeface="Montserrat"/>
              <a:cs typeface="Montserrat"/>
              <a:sym typeface="Montserrat"/>
            </a:endParaRPr>
          </a:p>
        </p:txBody>
      </p:sp>
      <p:sp>
        <p:nvSpPr>
          <p:cNvPr id="557" name="Google Shape;557;p55"/>
          <p:cNvSpPr/>
          <p:nvPr/>
        </p:nvSpPr>
        <p:spPr>
          <a:xfrm>
            <a:off x="3076875"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5"/>
          <p:cNvSpPr/>
          <p:nvPr/>
        </p:nvSpPr>
        <p:spPr>
          <a:xfrm>
            <a:off x="2999625" y="38736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5"/>
          <p:cNvSpPr/>
          <p:nvPr/>
        </p:nvSpPr>
        <p:spPr>
          <a:xfrm>
            <a:off x="4647400"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55"/>
          <p:cNvPicPr preferRelativeResize="0"/>
          <p:nvPr/>
        </p:nvPicPr>
        <p:blipFill>
          <a:blip r:embed="rId3">
            <a:alphaModFix/>
          </a:blip>
          <a:stretch>
            <a:fillRect/>
          </a:stretch>
        </p:blipFill>
        <p:spPr>
          <a:xfrm>
            <a:off x="3108788" y="3093400"/>
            <a:ext cx="654074" cy="549150"/>
          </a:xfrm>
          <a:prstGeom prst="rect">
            <a:avLst/>
          </a:prstGeom>
          <a:noFill/>
          <a:ln>
            <a:noFill/>
          </a:ln>
        </p:spPr>
      </p:pic>
      <p:pic>
        <p:nvPicPr>
          <p:cNvPr id="561" name="Google Shape;561;p55"/>
          <p:cNvPicPr preferRelativeResize="0"/>
          <p:nvPr/>
        </p:nvPicPr>
        <p:blipFill>
          <a:blip r:embed="rId3">
            <a:alphaModFix/>
          </a:blip>
          <a:stretch>
            <a:fillRect/>
          </a:stretch>
        </p:blipFill>
        <p:spPr>
          <a:xfrm>
            <a:off x="4679313" y="4035300"/>
            <a:ext cx="654074" cy="549150"/>
          </a:xfrm>
          <a:prstGeom prst="rect">
            <a:avLst/>
          </a:prstGeom>
          <a:noFill/>
          <a:ln>
            <a:noFill/>
          </a:ln>
        </p:spPr>
      </p:pic>
      <p:sp>
        <p:nvSpPr>
          <p:cNvPr id="562" name="Google Shape;562;p55"/>
          <p:cNvSpPr/>
          <p:nvPr/>
        </p:nvSpPr>
        <p:spPr>
          <a:xfrm>
            <a:off x="4570150" y="29317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txBox="1"/>
          <p:nvPr/>
        </p:nvSpPr>
        <p:spPr>
          <a:xfrm>
            <a:off x="6140675" y="1228775"/>
            <a:ext cx="2691600" cy="3517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5AC0"/>
                </a:solidFill>
                <a:latin typeface="Montserrat"/>
                <a:ea typeface="Montserrat"/>
                <a:cs typeface="Montserrat"/>
                <a:sym typeface="Montserrat"/>
              </a:rPr>
              <a:t>False Positive Rate</a:t>
            </a:r>
            <a:endParaRPr b="1">
              <a:solidFill>
                <a:srgbClr val="005AC0"/>
              </a:solidFill>
              <a:latin typeface="Montserrat"/>
              <a:ea typeface="Montserrat"/>
              <a:cs typeface="Montserrat"/>
              <a:sym typeface="Montserrat"/>
            </a:endParaRPr>
          </a:p>
          <a:p>
            <a:pPr indent="0" lvl="0" marL="0" rtl="0" algn="l">
              <a:lnSpc>
                <a:spcPct val="115000"/>
              </a:lnSpc>
              <a:spcBef>
                <a:spcPts val="1000"/>
              </a:spcBef>
              <a:spcAft>
                <a:spcPts val="1000"/>
              </a:spcAft>
              <a:buNone/>
            </a:pPr>
            <a:r>
              <a:rPr lang="en">
                <a:solidFill>
                  <a:schemeClr val="dk2"/>
                </a:solidFill>
                <a:latin typeface="Montserrat"/>
                <a:ea typeface="Montserrat"/>
                <a:cs typeface="Montserrat"/>
                <a:sym typeface="Montserrat"/>
              </a:rPr>
              <a:t>When the tactic was </a:t>
            </a:r>
            <a:r>
              <a:rPr b="1" lang="en">
                <a:solidFill>
                  <a:schemeClr val="dk2"/>
                </a:solidFill>
                <a:latin typeface="Montserrat"/>
                <a:ea typeface="Montserrat"/>
                <a:cs typeface="Montserrat"/>
                <a:sym typeface="Montserrat"/>
              </a:rPr>
              <a:t>NOT present</a:t>
            </a:r>
            <a:r>
              <a:rPr lang="en">
                <a:solidFill>
                  <a:schemeClr val="dk2"/>
                </a:solidFill>
                <a:latin typeface="Montserrat"/>
                <a:ea typeface="Montserrat"/>
                <a:cs typeface="Montserrat"/>
                <a:sym typeface="Montserrat"/>
              </a:rPr>
              <a:t> in the post, did the participant </a:t>
            </a:r>
            <a:r>
              <a:rPr b="1" lang="en">
                <a:solidFill>
                  <a:schemeClr val="dk2"/>
                </a:solidFill>
                <a:latin typeface="Montserrat"/>
                <a:ea typeface="Montserrat"/>
                <a:cs typeface="Montserrat"/>
                <a:sym typeface="Montserrat"/>
              </a:rPr>
              <a:t>mistakenly choose</a:t>
            </a:r>
            <a:r>
              <a:rPr lang="en">
                <a:solidFill>
                  <a:schemeClr val="dk2"/>
                </a:solidFill>
                <a:latin typeface="Montserrat"/>
                <a:ea typeface="Montserrat"/>
                <a:cs typeface="Montserrat"/>
                <a:sym typeface="Montserrat"/>
              </a:rPr>
              <a:t> the tactic?</a:t>
            </a:r>
            <a:endParaRPr>
              <a:solidFill>
                <a:srgbClr val="595959"/>
              </a:solidFill>
              <a:latin typeface="Montserrat"/>
              <a:ea typeface="Montserrat"/>
              <a:cs typeface="Montserrat"/>
              <a:sym typeface="Montserrat"/>
            </a:endParaRPr>
          </a:p>
        </p:txBody>
      </p:sp>
      <p:sp>
        <p:nvSpPr>
          <p:cNvPr id="564" name="Google Shape;564;p55"/>
          <p:cNvSpPr/>
          <p:nvPr/>
        </p:nvSpPr>
        <p:spPr>
          <a:xfrm>
            <a:off x="6391475" y="3276150"/>
            <a:ext cx="2190000" cy="872400"/>
          </a:xfrm>
          <a:prstGeom prst="mathMinus">
            <a:avLst>
              <a:gd fmla="val 5582" name="adj1"/>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p:nvPr/>
        </p:nvSpPr>
        <p:spPr>
          <a:xfrm>
            <a:off x="7127525" y="2855980"/>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5"/>
          <p:cNvSpPr/>
          <p:nvPr/>
        </p:nvSpPr>
        <p:spPr>
          <a:xfrm>
            <a:off x="7050275" y="277872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7127525" y="3873687"/>
            <a:ext cx="717900" cy="717900"/>
          </a:xfrm>
          <a:prstGeom prst="rect">
            <a:avLst/>
          </a:prstGeom>
          <a:noFill/>
          <a:ln cap="flat" cmpd="sng" w="38100">
            <a:solidFill>
              <a:srgbClr val="005AC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6"/>
          <p:cNvSpPr txBox="1"/>
          <p:nvPr>
            <p:ph type="title"/>
          </p:nvPr>
        </p:nvSpPr>
        <p:spPr>
          <a:xfrm>
            <a:off x="311700" y="445025"/>
            <a:ext cx="876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Better at noticing tactics, </a:t>
            </a:r>
            <a:r>
              <a:rPr lang="en">
                <a:solidFill>
                  <a:srgbClr val="005AC0"/>
                </a:solidFill>
                <a:latin typeface="Montserrat SemiBold"/>
                <a:ea typeface="Montserrat SemiBold"/>
                <a:cs typeface="Montserrat SemiBold"/>
                <a:sym typeface="Montserrat SemiBold"/>
              </a:rPr>
              <a:t>but</a:t>
            </a:r>
            <a:r>
              <a:rPr lang="en">
                <a:solidFill>
                  <a:srgbClr val="005AC0"/>
                </a:solidFill>
                <a:latin typeface="Montserrat SemiBold"/>
                <a:ea typeface="Montserrat SemiBold"/>
                <a:cs typeface="Montserrat SemiBold"/>
                <a:sym typeface="Montserrat SemiBold"/>
              </a:rPr>
              <a:t> more false </a:t>
            </a:r>
            <a:r>
              <a:rPr lang="en">
                <a:solidFill>
                  <a:srgbClr val="005AC0"/>
                </a:solidFill>
                <a:latin typeface="Montserrat SemiBold"/>
                <a:ea typeface="Montserrat SemiBold"/>
                <a:cs typeface="Montserrat SemiBold"/>
                <a:sym typeface="Montserrat SemiBold"/>
              </a:rPr>
              <a:t>positives</a:t>
            </a:r>
            <a:r>
              <a:rPr lang="en">
                <a:solidFill>
                  <a:srgbClr val="005AC0"/>
                </a:solidFill>
                <a:latin typeface="Montserrat SemiBold"/>
                <a:ea typeface="Montserrat SemiBold"/>
                <a:cs typeface="Montserrat SemiBold"/>
                <a:sym typeface="Montserrat SemiBold"/>
              </a:rPr>
              <a:t>!</a:t>
            </a:r>
            <a:endParaRPr>
              <a:solidFill>
                <a:srgbClr val="005AC0"/>
              </a:solidFill>
              <a:latin typeface="Montserrat SemiBold"/>
              <a:ea typeface="Montserrat SemiBold"/>
              <a:cs typeface="Montserrat SemiBold"/>
              <a:sym typeface="Montserrat SemiBold"/>
            </a:endParaRPr>
          </a:p>
        </p:txBody>
      </p:sp>
      <p:sp>
        <p:nvSpPr>
          <p:cNvPr id="573" name="Google Shape;573;p56"/>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pic>
        <p:nvPicPr>
          <p:cNvPr id="574" name="Google Shape;574;p56"/>
          <p:cNvPicPr preferRelativeResize="0"/>
          <p:nvPr/>
        </p:nvPicPr>
        <p:blipFill rotWithShape="1">
          <a:blip r:embed="rId3">
            <a:alphaModFix/>
          </a:blip>
          <a:srcRect b="50340" l="3704" r="12487" t="0"/>
          <a:stretch/>
        </p:blipFill>
        <p:spPr>
          <a:xfrm>
            <a:off x="2321600" y="1455500"/>
            <a:ext cx="4605651" cy="1685726"/>
          </a:xfrm>
          <a:prstGeom prst="rect">
            <a:avLst/>
          </a:prstGeom>
          <a:noFill/>
          <a:ln>
            <a:noFill/>
          </a:ln>
        </p:spPr>
      </p:pic>
      <p:sp>
        <p:nvSpPr>
          <p:cNvPr id="575" name="Google Shape;575;p56"/>
          <p:cNvSpPr txBox="1"/>
          <p:nvPr/>
        </p:nvSpPr>
        <p:spPr>
          <a:xfrm>
            <a:off x="727450" y="1455500"/>
            <a:ext cx="1308000" cy="1650900"/>
          </a:xfrm>
          <a:prstGeom prst="rect">
            <a:avLst/>
          </a:prstGeom>
          <a:solidFill>
            <a:srgbClr val="005AC0">
              <a:alpha val="11730"/>
            </a:srgbClr>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1200">
                <a:solidFill>
                  <a:srgbClr val="005AC0"/>
                </a:solidFill>
                <a:latin typeface="Montserrat"/>
                <a:ea typeface="Montserrat"/>
                <a:cs typeface="Montserrat"/>
                <a:sym typeface="Montserrat"/>
              </a:rPr>
              <a:t>Tactic True Positive Rate (Recall)</a:t>
            </a:r>
            <a:endParaRPr i="1" sz="1200">
              <a:solidFill>
                <a:schemeClr val="dk2"/>
              </a:solidFill>
              <a:latin typeface="Montserrat"/>
              <a:ea typeface="Montserrat"/>
              <a:cs typeface="Montserrat"/>
              <a:sym typeface="Montserrat"/>
            </a:endParaRPr>
          </a:p>
        </p:txBody>
      </p:sp>
      <p:pic>
        <p:nvPicPr>
          <p:cNvPr id="576" name="Google Shape;576;p56"/>
          <p:cNvPicPr preferRelativeResize="0"/>
          <p:nvPr/>
        </p:nvPicPr>
        <p:blipFill rotWithShape="1">
          <a:blip r:embed="rId3">
            <a:alphaModFix/>
          </a:blip>
          <a:srcRect b="0" l="3704" r="12487" t="50340"/>
          <a:stretch/>
        </p:blipFill>
        <p:spPr>
          <a:xfrm>
            <a:off x="2321600" y="3234475"/>
            <a:ext cx="4605651" cy="1685700"/>
          </a:xfrm>
          <a:prstGeom prst="rect">
            <a:avLst/>
          </a:prstGeom>
          <a:noFill/>
          <a:ln>
            <a:noFill/>
          </a:ln>
        </p:spPr>
      </p:pic>
      <p:sp>
        <p:nvSpPr>
          <p:cNvPr id="577" name="Google Shape;577;p56"/>
          <p:cNvSpPr txBox="1"/>
          <p:nvPr/>
        </p:nvSpPr>
        <p:spPr>
          <a:xfrm>
            <a:off x="727450" y="3251873"/>
            <a:ext cx="1308000" cy="1650900"/>
          </a:xfrm>
          <a:prstGeom prst="rect">
            <a:avLst/>
          </a:prstGeom>
          <a:solidFill>
            <a:srgbClr val="005AC0">
              <a:alpha val="11730"/>
            </a:srgbClr>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1200">
                <a:solidFill>
                  <a:srgbClr val="005AC0"/>
                </a:solidFill>
                <a:latin typeface="Montserrat"/>
                <a:ea typeface="Montserrat"/>
                <a:cs typeface="Montserrat"/>
                <a:sym typeface="Montserrat"/>
              </a:rPr>
              <a:t>Tactic False Positive Rate</a:t>
            </a:r>
            <a:endParaRPr b="1" sz="1200">
              <a:solidFill>
                <a:srgbClr val="005AC0"/>
              </a:solidFill>
              <a:latin typeface="Montserrat"/>
              <a:ea typeface="Montserrat"/>
              <a:cs typeface="Montserrat"/>
              <a:sym typeface="Montserrat"/>
            </a:endParaRPr>
          </a:p>
        </p:txBody>
      </p:sp>
      <p:cxnSp>
        <p:nvCxnSpPr>
          <p:cNvPr id="578" name="Google Shape;578;p56"/>
          <p:cNvCxnSpPr/>
          <p:nvPr/>
        </p:nvCxnSpPr>
        <p:spPr>
          <a:xfrm rot="10800000">
            <a:off x="727475" y="3179125"/>
            <a:ext cx="6469800" cy="0"/>
          </a:xfrm>
          <a:prstGeom prst="straightConnector1">
            <a:avLst/>
          </a:prstGeom>
          <a:noFill/>
          <a:ln cap="flat" cmpd="sng" w="9525">
            <a:solidFill>
              <a:schemeClr val="dk2"/>
            </a:solidFill>
            <a:prstDash val="dash"/>
            <a:round/>
            <a:headEnd len="med" w="med" type="none"/>
            <a:tailEnd len="med" w="med" type="none"/>
          </a:ln>
        </p:spPr>
      </p:cxnSp>
      <p:pic>
        <p:nvPicPr>
          <p:cNvPr id="579" name="Google Shape;579;p56"/>
          <p:cNvPicPr preferRelativeResize="0"/>
          <p:nvPr/>
        </p:nvPicPr>
        <p:blipFill rotWithShape="1">
          <a:blip r:embed="rId3">
            <a:alphaModFix/>
          </a:blip>
          <a:srcRect b="15318" l="89323" r="1516" t="63081"/>
          <a:stretch/>
        </p:blipFill>
        <p:spPr>
          <a:xfrm>
            <a:off x="7453500" y="2812525"/>
            <a:ext cx="503401" cy="733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Clr>
                <a:schemeClr val="dk1"/>
              </a:buClr>
              <a:buSzPct val="39285"/>
              <a:buFont typeface="Arial"/>
              <a:buNone/>
            </a:pPr>
            <a:r>
              <a:rPr lang="en">
                <a:solidFill>
                  <a:srgbClr val="005AC0"/>
                </a:solidFill>
                <a:latin typeface="Montserrat SemiBold"/>
                <a:ea typeface="Montserrat SemiBold"/>
                <a:cs typeface="Montserrat SemiBold"/>
                <a:sym typeface="Montserrat SemiBold"/>
              </a:rPr>
              <a:t>Participants selected tactics more often</a:t>
            </a:r>
            <a:endParaRPr>
              <a:solidFill>
                <a:srgbClr val="005AC0"/>
              </a:solidFill>
              <a:latin typeface="Montserrat SemiBold"/>
              <a:ea typeface="Montserrat SemiBold"/>
              <a:cs typeface="Montserrat SemiBold"/>
              <a:sym typeface="Montserrat SemiBold"/>
            </a:endParaRPr>
          </a:p>
          <a:p>
            <a:pPr indent="0" lvl="0" marL="457200" rtl="0" algn="l">
              <a:spcBef>
                <a:spcPts val="0"/>
              </a:spcBef>
              <a:spcAft>
                <a:spcPts val="0"/>
              </a:spcAft>
              <a:buNone/>
            </a:pPr>
            <a:r>
              <a:t/>
            </a:r>
            <a:endParaRPr>
              <a:solidFill>
                <a:srgbClr val="005AC0"/>
              </a:solidFill>
              <a:latin typeface="Montserrat SemiBold"/>
              <a:ea typeface="Montserrat SemiBold"/>
              <a:cs typeface="Montserrat SemiBold"/>
              <a:sym typeface="Montserrat SemiBold"/>
            </a:endParaRPr>
          </a:p>
        </p:txBody>
      </p:sp>
      <p:sp>
        <p:nvSpPr>
          <p:cNvPr id="585" name="Google Shape;585;p57"/>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sp>
        <p:nvSpPr>
          <p:cNvPr id="586" name="Google Shape;586;p57"/>
          <p:cNvSpPr txBox="1"/>
          <p:nvPr/>
        </p:nvSpPr>
        <p:spPr>
          <a:xfrm>
            <a:off x="1697913" y="955583"/>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05AC0"/>
                </a:solidFill>
                <a:latin typeface="Montserrat"/>
                <a:ea typeface="Montserrat"/>
                <a:cs typeface="Montserrat"/>
                <a:sym typeface="Montserrat"/>
              </a:rPr>
              <a:t>Number of Tactics Checkboxes Selected</a:t>
            </a:r>
            <a:endParaRPr b="1" sz="1200">
              <a:solidFill>
                <a:srgbClr val="005AC0"/>
              </a:solidFill>
              <a:latin typeface="Montserrat"/>
              <a:ea typeface="Montserrat"/>
              <a:cs typeface="Montserrat"/>
              <a:sym typeface="Montserrat"/>
            </a:endParaRPr>
          </a:p>
          <a:p>
            <a:pPr indent="0" lvl="0" marL="0" rtl="0" algn="l">
              <a:spcBef>
                <a:spcPts val="1000"/>
              </a:spcBef>
              <a:spcAft>
                <a:spcPts val="1000"/>
              </a:spcAft>
              <a:buNone/>
            </a:pPr>
            <a:r>
              <a:t/>
            </a:r>
            <a:endParaRPr b="1" sz="1200">
              <a:solidFill>
                <a:srgbClr val="005AC0"/>
              </a:solidFill>
              <a:latin typeface="Montserrat"/>
              <a:ea typeface="Montserrat"/>
              <a:cs typeface="Montserrat"/>
              <a:sym typeface="Montserrat"/>
            </a:endParaRPr>
          </a:p>
        </p:txBody>
      </p:sp>
      <p:pic>
        <p:nvPicPr>
          <p:cNvPr id="587" name="Google Shape;587;p57"/>
          <p:cNvPicPr preferRelativeResize="0"/>
          <p:nvPr/>
        </p:nvPicPr>
        <p:blipFill rotWithShape="1">
          <a:blip r:embed="rId3">
            <a:alphaModFix/>
          </a:blip>
          <a:srcRect b="0" l="0" r="0" t="6023"/>
          <a:stretch/>
        </p:blipFill>
        <p:spPr>
          <a:xfrm>
            <a:off x="1364238" y="1268275"/>
            <a:ext cx="6415525" cy="3722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But only for the </a:t>
            </a:r>
            <a:r>
              <a:rPr lang="en">
                <a:solidFill>
                  <a:srgbClr val="005AC0"/>
                </a:solidFill>
                <a:latin typeface="Montserrat SemiBold"/>
                <a:ea typeface="Montserrat SemiBold"/>
                <a:cs typeface="Montserrat SemiBold"/>
                <a:sym typeface="Montserrat SemiBold"/>
              </a:rPr>
              <a:t>tactics that we taught them!</a:t>
            </a:r>
            <a:endParaRPr>
              <a:solidFill>
                <a:srgbClr val="005AC0"/>
              </a:solidFill>
              <a:latin typeface="Montserrat SemiBold"/>
              <a:ea typeface="Montserrat SemiBold"/>
              <a:cs typeface="Montserrat SemiBold"/>
              <a:sym typeface="Montserrat SemiBold"/>
            </a:endParaRPr>
          </a:p>
        </p:txBody>
      </p:sp>
      <p:sp>
        <p:nvSpPr>
          <p:cNvPr id="593" name="Google Shape;593;p58"/>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pic>
        <p:nvPicPr>
          <p:cNvPr id="594" name="Google Shape;594;p58"/>
          <p:cNvPicPr preferRelativeResize="0"/>
          <p:nvPr/>
        </p:nvPicPr>
        <p:blipFill rotWithShape="1">
          <a:blip r:embed="rId3">
            <a:alphaModFix/>
          </a:blip>
          <a:srcRect b="0" l="5442" r="6637" t="10144"/>
          <a:stretch/>
        </p:blipFill>
        <p:spPr>
          <a:xfrm>
            <a:off x="1597944" y="1282300"/>
            <a:ext cx="5948099" cy="3754726"/>
          </a:xfrm>
          <a:prstGeom prst="rect">
            <a:avLst/>
          </a:prstGeom>
          <a:noFill/>
          <a:ln>
            <a:noFill/>
          </a:ln>
        </p:spPr>
      </p:pic>
      <p:sp>
        <p:nvSpPr>
          <p:cNvPr id="595" name="Google Shape;595;p58"/>
          <p:cNvSpPr txBox="1"/>
          <p:nvPr/>
        </p:nvSpPr>
        <p:spPr>
          <a:xfrm>
            <a:off x="2011775" y="955583"/>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200">
                <a:solidFill>
                  <a:srgbClr val="005AC0"/>
                </a:solidFill>
                <a:latin typeface="Montserrat"/>
                <a:ea typeface="Montserrat"/>
                <a:cs typeface="Montserrat"/>
                <a:sym typeface="Montserrat"/>
              </a:rPr>
              <a:t>Number of Tactics Selected by Participants</a:t>
            </a:r>
            <a:br>
              <a:rPr b="1" lang="en" sz="1200">
                <a:solidFill>
                  <a:srgbClr val="005AC0"/>
                </a:solidFill>
                <a:latin typeface="Montserrat"/>
                <a:ea typeface="Montserrat"/>
                <a:cs typeface="Montserrat"/>
                <a:sym typeface="Montserrat"/>
              </a:rPr>
            </a:br>
            <a:endParaRPr i="1" sz="1200">
              <a:solidFill>
                <a:schemeClr val="dk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So did they learn anything?</a:t>
            </a:r>
            <a:endParaRPr>
              <a:solidFill>
                <a:srgbClr val="005AC0"/>
              </a:solidFill>
              <a:latin typeface="Montserrat SemiBold"/>
              <a:ea typeface="Montserrat SemiBold"/>
              <a:cs typeface="Montserrat SemiBold"/>
              <a:sym typeface="Montserrat SemiBold"/>
            </a:endParaRPr>
          </a:p>
        </p:txBody>
      </p:sp>
      <p:sp>
        <p:nvSpPr>
          <p:cNvPr id="601" name="Google Shape;601;p59"/>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pic>
        <p:nvPicPr>
          <p:cNvPr id="602" name="Google Shape;602;p59"/>
          <p:cNvPicPr preferRelativeResize="0"/>
          <p:nvPr/>
        </p:nvPicPr>
        <p:blipFill rotWithShape="1">
          <a:blip r:embed="rId3">
            <a:alphaModFix/>
          </a:blip>
          <a:srcRect b="15037" l="5642" r="12705" t="24790"/>
          <a:stretch/>
        </p:blipFill>
        <p:spPr>
          <a:xfrm>
            <a:off x="5486000" y="1789150"/>
            <a:ext cx="1872000" cy="2299126"/>
          </a:xfrm>
          <a:prstGeom prst="rect">
            <a:avLst/>
          </a:prstGeom>
          <a:noFill/>
          <a:ln>
            <a:noFill/>
          </a:ln>
        </p:spPr>
      </p:pic>
      <p:pic>
        <p:nvPicPr>
          <p:cNvPr id="603" name="Google Shape;603;p59"/>
          <p:cNvPicPr preferRelativeResize="0"/>
          <p:nvPr/>
        </p:nvPicPr>
        <p:blipFill>
          <a:blip r:embed="rId4">
            <a:alphaModFix/>
          </a:blip>
          <a:stretch>
            <a:fillRect/>
          </a:stretch>
        </p:blipFill>
        <p:spPr>
          <a:xfrm>
            <a:off x="910200" y="2006175"/>
            <a:ext cx="2793325" cy="1865075"/>
          </a:xfrm>
          <a:prstGeom prst="rect">
            <a:avLst/>
          </a:prstGeom>
          <a:noFill/>
          <a:ln>
            <a:noFill/>
          </a:ln>
        </p:spPr>
      </p:pic>
      <p:sp>
        <p:nvSpPr>
          <p:cNvPr id="604" name="Google Shape;604;p59"/>
          <p:cNvSpPr/>
          <p:nvPr/>
        </p:nvSpPr>
        <p:spPr>
          <a:xfrm>
            <a:off x="7243300" y="948863"/>
            <a:ext cx="1826700" cy="1063200"/>
          </a:xfrm>
          <a:prstGeom prst="wedgeEllipseCallout">
            <a:avLst>
              <a:gd fmla="val -30596" name="adj1"/>
              <a:gd fmla="val 60648"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I’ll select a few more checkboxes </a:t>
            </a:r>
            <a:r>
              <a:rPr lang="en">
                <a:solidFill>
                  <a:srgbClr val="FFFFFF"/>
                </a:solidFill>
                <a:latin typeface="Montserrat SemiBold"/>
                <a:ea typeface="Montserrat SemiBold"/>
                <a:cs typeface="Montserrat SemiBold"/>
                <a:sym typeface="Montserrat SemiBold"/>
              </a:rPr>
              <a:t>just in case</a:t>
            </a:r>
            <a:r>
              <a:rPr lang="en">
                <a:solidFill>
                  <a:srgbClr val="FFFFFF"/>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p:txBody>
      </p:sp>
      <p:cxnSp>
        <p:nvCxnSpPr>
          <p:cNvPr id="605" name="Google Shape;605;p59"/>
          <p:cNvCxnSpPr/>
          <p:nvPr/>
        </p:nvCxnSpPr>
        <p:spPr>
          <a:xfrm>
            <a:off x="4572000" y="1260450"/>
            <a:ext cx="0" cy="3456000"/>
          </a:xfrm>
          <a:prstGeom prst="straightConnector1">
            <a:avLst/>
          </a:prstGeom>
          <a:noFill/>
          <a:ln cap="flat" cmpd="sng" w="9525">
            <a:solidFill>
              <a:srgbClr val="595959"/>
            </a:solidFill>
            <a:prstDash val="dash"/>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aphicFrame>
        <p:nvGraphicFramePr>
          <p:cNvPr id="610" name="Google Shape;610;p60"/>
          <p:cNvGraphicFramePr/>
          <p:nvPr/>
        </p:nvGraphicFramePr>
        <p:xfrm>
          <a:off x="311650" y="1278569"/>
          <a:ext cx="3000000" cy="3000000"/>
        </p:xfrm>
        <a:graphic>
          <a:graphicData uri="http://schemas.openxmlformats.org/drawingml/2006/table">
            <a:tbl>
              <a:tblPr>
                <a:noFill/>
                <a:tableStyleId>{79CC33BA-E10A-4C05-8659-71DDF1C8C14C}</a:tableStyleId>
              </a:tblPr>
              <a:tblGrid>
                <a:gridCol w="838050"/>
                <a:gridCol w="1517300"/>
                <a:gridCol w="1517300"/>
                <a:gridCol w="1517300"/>
              </a:tblGrid>
              <a:tr h="6860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gridSpan="2">
                  <a:txBody>
                    <a:bodyPr/>
                    <a:lstStyle/>
                    <a:p>
                      <a:pPr indent="0" lvl="0" marL="0" rtl="0" algn="ctr">
                        <a:spcBef>
                          <a:spcPts val="0"/>
                        </a:spcBef>
                        <a:spcAft>
                          <a:spcPts val="0"/>
                        </a:spcAft>
                        <a:buNone/>
                      </a:pPr>
                      <a:r>
                        <a:rPr b="1" i="1" lang="en">
                          <a:solidFill>
                            <a:schemeClr val="dk2"/>
                          </a:solidFill>
                          <a:latin typeface="Montserrat"/>
                          <a:ea typeface="Montserrat"/>
                          <a:cs typeface="Montserrat"/>
                          <a:sym typeface="Montserrat"/>
                        </a:rPr>
                        <a:t>Posts</a:t>
                      </a:r>
                      <a:endParaRPr b="1" i="1">
                        <a:solidFill>
                          <a:schemeClr val="dk2"/>
                        </a:solidFill>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hMerge="1"/>
              </a:tr>
              <a:tr h="9252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Anecdote Post</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r>
              <a:tr h="925250">
                <a:tc rowSpan="2">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True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38100">
                      <a:solidFill>
                        <a:srgbClr val="005AC0"/>
                      </a:solidFill>
                      <a:prstDash val="dash"/>
                      <a:round/>
                      <a:headEnd len="sm" w="sm" type="none"/>
                      <a:tailEnd len="sm" w="sm" type="none"/>
                    </a:lnB>
                  </a:tcPr>
                </a:tc>
              </a:tr>
              <a:tr h="925250">
                <a:tc vMerge="1"/>
                <a:tc>
                  <a:txBody>
                    <a:bodyPr/>
                    <a:lstStyle/>
                    <a:p>
                      <a:pPr indent="0" lvl="0" marL="0" rtl="0" algn="ctr">
                        <a:spcBef>
                          <a:spcPts val="0"/>
                        </a:spcBef>
                        <a:spcAft>
                          <a:spcPts val="0"/>
                        </a:spcAft>
                        <a:buNone/>
                      </a:pPr>
                      <a:r>
                        <a:rPr lang="en">
                          <a:latin typeface="Montserrat"/>
                          <a:ea typeface="Montserrat"/>
                          <a:cs typeface="Montserrat"/>
                          <a:sym typeface="Montserrat"/>
                        </a:rPr>
                        <a:t>Anecdote</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38100">
                      <a:solidFill>
                        <a:srgbClr val="005AC0"/>
                      </a:solidFill>
                      <a:prstDash val="dash"/>
                      <a:round/>
                      <a:headEnd len="sm" w="sm" type="none"/>
                      <a:tailEnd len="sm" w="sm" type="none"/>
                    </a:lnL>
                    <a:lnR cap="flat" cmpd="sng" w="9525">
                      <a:solidFill>
                        <a:srgbClr val="9E9E9E"/>
                      </a:solidFill>
                      <a:prstDash val="dash"/>
                      <a:round/>
                      <a:headEnd len="sm" w="sm" type="none"/>
                      <a:tailEnd len="sm" w="sm" type="none"/>
                    </a:lnR>
                    <a:lnT cap="flat" cmpd="sng" w="38100">
                      <a:solidFill>
                        <a:srgbClr val="005AC0"/>
                      </a:solidFill>
                      <a:prstDash val="dash"/>
                      <a:round/>
                      <a:headEnd len="sm" w="sm" type="none"/>
                      <a:tailEnd len="sm" w="sm" type="none"/>
                    </a:lnT>
                    <a:lnB cap="flat" cmpd="sng" w="38100">
                      <a:solidFill>
                        <a:srgbClr val="005AC0"/>
                      </a:solidFill>
                      <a:prstDash val="dash"/>
                      <a:round/>
                      <a:headEnd len="sm" w="sm" type="none"/>
                      <a:tailEnd len="sm" w="sm" type="none"/>
                    </a:lnB>
                  </a:tcPr>
                </a:tc>
                <a:tc>
                  <a:txBody>
                    <a:bodyPr/>
                    <a:lstStyle/>
                    <a:p>
                      <a:pPr indent="0" lvl="0" marL="0" rtl="0" algn="ctr">
                        <a:spcBef>
                          <a:spcPts val="0"/>
                        </a:spcBef>
                        <a:spcAft>
                          <a:spcPts val="0"/>
                        </a:spcAft>
                        <a:buNone/>
                      </a:pPr>
                      <a:r>
                        <a:t/>
                      </a:r>
                      <a:endParaRPr>
                        <a:latin typeface="Montserrat"/>
                        <a:ea typeface="Montserrat"/>
                        <a:cs typeface="Montserrat"/>
                        <a:sym typeface="Montserrat"/>
                      </a:endParaRPr>
                    </a:p>
                  </a:txBody>
                  <a:tcPr marT="91425" marB="91425" marR="91425" marL="91425" anchor="ctr">
                    <a:lnL cap="flat" cmpd="sng" w="9525">
                      <a:solidFill>
                        <a:srgbClr val="9E9E9E"/>
                      </a:solidFill>
                      <a:prstDash val="dash"/>
                      <a:round/>
                      <a:headEnd len="sm" w="sm" type="none"/>
                      <a:tailEnd len="sm" w="sm" type="none"/>
                    </a:lnL>
                    <a:lnR cap="flat" cmpd="sng" w="38100">
                      <a:solidFill>
                        <a:srgbClr val="005AC0"/>
                      </a:solidFill>
                      <a:prstDash val="dash"/>
                      <a:round/>
                      <a:headEnd len="sm" w="sm" type="none"/>
                      <a:tailEnd len="sm" w="sm" type="none"/>
                    </a:lnR>
                    <a:lnT cap="flat" cmpd="sng" w="38100">
                      <a:solidFill>
                        <a:srgbClr val="005AC0"/>
                      </a:solidFill>
                      <a:prstDash val="dash"/>
                      <a:round/>
                      <a:headEnd len="sm" w="sm" type="none"/>
                      <a:tailEnd len="sm" w="sm" type="none"/>
                    </a:lnT>
                    <a:lnB cap="flat" cmpd="sng" w="38100">
                      <a:solidFill>
                        <a:srgbClr val="005AC0"/>
                      </a:solidFill>
                      <a:prstDash val="dash"/>
                      <a:round/>
                      <a:headEnd len="sm" w="sm" type="none"/>
                      <a:tailEnd len="sm" w="sm" type="none"/>
                    </a:lnB>
                  </a:tcPr>
                </a:tc>
              </a:tr>
            </a:tbl>
          </a:graphicData>
        </a:graphic>
      </p:graphicFrame>
      <p:sp>
        <p:nvSpPr>
          <p:cNvPr id="611" name="Google Shape;61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Tactics Metrics</a:t>
            </a:r>
            <a:endParaRPr>
              <a:solidFill>
                <a:srgbClr val="005AC0"/>
              </a:solidFill>
              <a:latin typeface="Montserrat SemiBold"/>
              <a:ea typeface="Montserrat SemiBold"/>
              <a:cs typeface="Montserrat SemiBold"/>
              <a:sym typeface="Montserrat SemiBold"/>
            </a:endParaRPr>
          </a:p>
        </p:txBody>
      </p:sp>
      <p:sp>
        <p:nvSpPr>
          <p:cNvPr id="612" name="Google Shape;612;p60"/>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sp>
        <p:nvSpPr>
          <p:cNvPr id="613" name="Google Shape;613;p60"/>
          <p:cNvSpPr txBox="1"/>
          <p:nvPr/>
        </p:nvSpPr>
        <p:spPr>
          <a:xfrm>
            <a:off x="311650" y="1228763"/>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a:solidFill>
                  <a:srgbClr val="005AC0"/>
                </a:solidFill>
                <a:latin typeface="Montserrat"/>
                <a:ea typeface="Montserrat"/>
                <a:cs typeface="Montserrat"/>
                <a:sym typeface="Montserrat"/>
              </a:rPr>
              <a:t>Metric </a:t>
            </a:r>
            <a:br>
              <a:rPr b="1" lang="en">
                <a:solidFill>
                  <a:srgbClr val="005AC0"/>
                </a:solidFill>
                <a:latin typeface="Montserrat"/>
                <a:ea typeface="Montserrat"/>
                <a:cs typeface="Montserrat"/>
                <a:sym typeface="Montserrat"/>
              </a:rPr>
            </a:br>
            <a:r>
              <a:rPr b="1" lang="en">
                <a:solidFill>
                  <a:srgbClr val="005AC0"/>
                </a:solidFill>
                <a:latin typeface="Montserrat"/>
                <a:ea typeface="Montserrat"/>
                <a:cs typeface="Montserrat"/>
                <a:sym typeface="Montserrat"/>
              </a:rPr>
              <a:t>Definitions</a:t>
            </a:r>
            <a:endParaRPr i="1">
              <a:solidFill>
                <a:schemeClr val="dk2"/>
              </a:solidFill>
              <a:latin typeface="Montserrat"/>
              <a:ea typeface="Montserrat"/>
              <a:cs typeface="Montserrat"/>
              <a:sym typeface="Montserrat"/>
            </a:endParaRPr>
          </a:p>
        </p:txBody>
      </p:sp>
      <p:sp>
        <p:nvSpPr>
          <p:cNvPr id="614" name="Google Shape;614;p60"/>
          <p:cNvSpPr txBox="1"/>
          <p:nvPr/>
        </p:nvSpPr>
        <p:spPr>
          <a:xfrm rot="-5400000">
            <a:off x="-57144" y="3498469"/>
            <a:ext cx="1564800" cy="6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i="1" lang="en">
                <a:solidFill>
                  <a:schemeClr val="dk2"/>
                </a:solidFill>
                <a:latin typeface="Montserrat"/>
                <a:ea typeface="Montserrat"/>
                <a:cs typeface="Montserrat"/>
                <a:sym typeface="Montserrat"/>
              </a:rPr>
              <a:t>Participant Response</a:t>
            </a:r>
            <a:endParaRPr b="1" i="1">
              <a:solidFill>
                <a:schemeClr val="dk2"/>
              </a:solidFill>
              <a:latin typeface="Montserrat"/>
              <a:ea typeface="Montserrat"/>
              <a:cs typeface="Montserrat"/>
              <a:sym typeface="Montserrat"/>
            </a:endParaRPr>
          </a:p>
        </p:txBody>
      </p:sp>
      <p:sp>
        <p:nvSpPr>
          <p:cNvPr id="615" name="Google Shape;615;p60"/>
          <p:cNvSpPr/>
          <p:nvPr/>
        </p:nvSpPr>
        <p:spPr>
          <a:xfrm>
            <a:off x="3076875"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0"/>
          <p:cNvSpPr/>
          <p:nvPr/>
        </p:nvSpPr>
        <p:spPr>
          <a:xfrm>
            <a:off x="2999625" y="38736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0"/>
          <p:cNvSpPr/>
          <p:nvPr/>
        </p:nvSpPr>
        <p:spPr>
          <a:xfrm>
            <a:off x="4647400" y="3950925"/>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8" name="Google Shape;618;p60"/>
          <p:cNvPicPr preferRelativeResize="0"/>
          <p:nvPr/>
        </p:nvPicPr>
        <p:blipFill>
          <a:blip r:embed="rId3">
            <a:alphaModFix/>
          </a:blip>
          <a:stretch>
            <a:fillRect/>
          </a:stretch>
        </p:blipFill>
        <p:spPr>
          <a:xfrm>
            <a:off x="3108788" y="3093400"/>
            <a:ext cx="654074" cy="549150"/>
          </a:xfrm>
          <a:prstGeom prst="rect">
            <a:avLst/>
          </a:prstGeom>
          <a:noFill/>
          <a:ln>
            <a:noFill/>
          </a:ln>
        </p:spPr>
      </p:pic>
      <p:pic>
        <p:nvPicPr>
          <p:cNvPr id="619" name="Google Shape;619;p60"/>
          <p:cNvPicPr preferRelativeResize="0"/>
          <p:nvPr/>
        </p:nvPicPr>
        <p:blipFill>
          <a:blip r:embed="rId3">
            <a:alphaModFix/>
          </a:blip>
          <a:stretch>
            <a:fillRect/>
          </a:stretch>
        </p:blipFill>
        <p:spPr>
          <a:xfrm>
            <a:off x="4679313" y="4035300"/>
            <a:ext cx="654074" cy="549150"/>
          </a:xfrm>
          <a:prstGeom prst="rect">
            <a:avLst/>
          </a:prstGeom>
          <a:noFill/>
          <a:ln>
            <a:noFill/>
          </a:ln>
        </p:spPr>
      </p:pic>
      <p:sp>
        <p:nvSpPr>
          <p:cNvPr id="620" name="Google Shape;620;p60"/>
          <p:cNvSpPr/>
          <p:nvPr/>
        </p:nvSpPr>
        <p:spPr>
          <a:xfrm>
            <a:off x="4570150" y="2931775"/>
            <a:ext cx="872400" cy="872400"/>
          </a:xfrm>
          <a:prstGeom prst="mathMultiply">
            <a:avLst>
              <a:gd fmla="val 7568"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0"/>
          <p:cNvSpPr txBox="1"/>
          <p:nvPr/>
        </p:nvSpPr>
        <p:spPr>
          <a:xfrm>
            <a:off x="6140675" y="1228775"/>
            <a:ext cx="2691600" cy="3517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5AC0"/>
                </a:solidFill>
                <a:latin typeface="Montserrat"/>
                <a:ea typeface="Montserrat"/>
                <a:cs typeface="Montserrat"/>
                <a:sym typeface="Montserrat"/>
              </a:rPr>
              <a:t>Precision</a:t>
            </a:r>
            <a:endParaRPr b="1">
              <a:solidFill>
                <a:srgbClr val="005AC0"/>
              </a:solidFill>
              <a:latin typeface="Montserrat"/>
              <a:ea typeface="Montserrat"/>
              <a:cs typeface="Montserrat"/>
              <a:sym typeface="Montserrat"/>
            </a:endParaRPr>
          </a:p>
          <a:p>
            <a:pPr indent="0" lvl="0" marL="0" rtl="0" algn="l">
              <a:lnSpc>
                <a:spcPct val="115000"/>
              </a:lnSpc>
              <a:spcBef>
                <a:spcPts val="1000"/>
              </a:spcBef>
              <a:spcAft>
                <a:spcPts val="1000"/>
              </a:spcAft>
              <a:buNone/>
            </a:pPr>
            <a:r>
              <a:rPr lang="en">
                <a:solidFill>
                  <a:schemeClr val="dk2"/>
                </a:solidFill>
                <a:latin typeface="Montserrat"/>
                <a:ea typeface="Montserrat"/>
                <a:cs typeface="Montserrat"/>
                <a:sym typeface="Montserrat"/>
              </a:rPr>
              <a:t>When a participant </a:t>
            </a:r>
            <a:r>
              <a:rPr b="1" lang="en">
                <a:solidFill>
                  <a:schemeClr val="dk2"/>
                </a:solidFill>
                <a:latin typeface="Montserrat"/>
                <a:ea typeface="Montserrat"/>
                <a:cs typeface="Montserrat"/>
                <a:sym typeface="Montserrat"/>
              </a:rPr>
              <a:t>selects</a:t>
            </a:r>
            <a:r>
              <a:rPr lang="en">
                <a:solidFill>
                  <a:schemeClr val="dk2"/>
                </a:solidFill>
                <a:latin typeface="Montserrat"/>
                <a:ea typeface="Montserrat"/>
                <a:cs typeface="Montserrat"/>
                <a:sym typeface="Montserrat"/>
              </a:rPr>
              <a:t> a tactic, is it </a:t>
            </a:r>
            <a:r>
              <a:rPr b="1" lang="en">
                <a:solidFill>
                  <a:schemeClr val="dk2"/>
                </a:solidFill>
                <a:latin typeface="Montserrat"/>
                <a:ea typeface="Montserrat"/>
                <a:cs typeface="Montserrat"/>
                <a:sym typeface="Montserrat"/>
              </a:rPr>
              <a:t>present</a:t>
            </a:r>
            <a:r>
              <a:rPr lang="en">
                <a:solidFill>
                  <a:schemeClr val="dk2"/>
                </a:solidFill>
                <a:latin typeface="Montserrat"/>
                <a:ea typeface="Montserrat"/>
                <a:cs typeface="Montserrat"/>
                <a:sym typeface="Montserrat"/>
              </a:rPr>
              <a:t> in the post?</a:t>
            </a:r>
            <a:endParaRPr>
              <a:solidFill>
                <a:srgbClr val="595959"/>
              </a:solidFill>
              <a:latin typeface="Montserrat"/>
              <a:ea typeface="Montserrat"/>
              <a:cs typeface="Montserrat"/>
              <a:sym typeface="Montserrat"/>
            </a:endParaRPr>
          </a:p>
        </p:txBody>
      </p:sp>
      <p:sp>
        <p:nvSpPr>
          <p:cNvPr id="622" name="Google Shape;622;p60"/>
          <p:cNvSpPr/>
          <p:nvPr/>
        </p:nvSpPr>
        <p:spPr>
          <a:xfrm>
            <a:off x="6391475" y="3276150"/>
            <a:ext cx="2190000" cy="872400"/>
          </a:xfrm>
          <a:prstGeom prst="mathMinus">
            <a:avLst>
              <a:gd fmla="val 5582" name="adj1"/>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0"/>
          <p:cNvSpPr/>
          <p:nvPr/>
        </p:nvSpPr>
        <p:spPr>
          <a:xfrm>
            <a:off x="7127525" y="2855980"/>
            <a:ext cx="717900" cy="717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60"/>
          <p:cNvPicPr preferRelativeResize="0"/>
          <p:nvPr/>
        </p:nvPicPr>
        <p:blipFill>
          <a:blip r:embed="rId3">
            <a:alphaModFix/>
          </a:blip>
          <a:stretch>
            <a:fillRect/>
          </a:stretch>
        </p:blipFill>
        <p:spPr>
          <a:xfrm>
            <a:off x="7159438" y="2940355"/>
            <a:ext cx="654074" cy="549150"/>
          </a:xfrm>
          <a:prstGeom prst="rect">
            <a:avLst/>
          </a:prstGeom>
          <a:noFill/>
          <a:ln>
            <a:noFill/>
          </a:ln>
        </p:spPr>
      </p:pic>
      <p:sp>
        <p:nvSpPr>
          <p:cNvPr id="625" name="Google Shape;625;p60"/>
          <p:cNvSpPr/>
          <p:nvPr/>
        </p:nvSpPr>
        <p:spPr>
          <a:xfrm>
            <a:off x="7127525" y="3873687"/>
            <a:ext cx="717900" cy="717900"/>
          </a:xfrm>
          <a:prstGeom prst="rect">
            <a:avLst/>
          </a:prstGeom>
          <a:noFill/>
          <a:ln cap="flat" cmpd="sng" w="38100">
            <a:solidFill>
              <a:srgbClr val="005AC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So did they learn anything?</a:t>
            </a:r>
            <a:endParaRPr>
              <a:solidFill>
                <a:srgbClr val="005AC0"/>
              </a:solidFill>
              <a:latin typeface="Montserrat SemiBold"/>
              <a:ea typeface="Montserrat SemiBold"/>
              <a:cs typeface="Montserrat SemiBold"/>
              <a:sym typeface="Montserrat SemiBold"/>
            </a:endParaRPr>
          </a:p>
        </p:txBody>
      </p:sp>
      <p:sp>
        <p:nvSpPr>
          <p:cNvPr id="631" name="Google Shape;631;p61"/>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pic>
        <p:nvPicPr>
          <p:cNvPr id="632" name="Google Shape;632;p61"/>
          <p:cNvPicPr preferRelativeResize="0"/>
          <p:nvPr/>
        </p:nvPicPr>
        <p:blipFill rotWithShape="1">
          <a:blip r:embed="rId3">
            <a:alphaModFix/>
          </a:blip>
          <a:srcRect b="15037" l="5642" r="12705" t="24790"/>
          <a:stretch/>
        </p:blipFill>
        <p:spPr>
          <a:xfrm>
            <a:off x="5486000" y="1789150"/>
            <a:ext cx="1872000" cy="2299126"/>
          </a:xfrm>
          <a:prstGeom prst="rect">
            <a:avLst/>
          </a:prstGeom>
          <a:noFill/>
          <a:ln>
            <a:noFill/>
          </a:ln>
        </p:spPr>
      </p:pic>
      <p:pic>
        <p:nvPicPr>
          <p:cNvPr id="633" name="Google Shape;633;p61"/>
          <p:cNvPicPr preferRelativeResize="0"/>
          <p:nvPr/>
        </p:nvPicPr>
        <p:blipFill>
          <a:blip r:embed="rId4">
            <a:alphaModFix/>
          </a:blip>
          <a:stretch>
            <a:fillRect/>
          </a:stretch>
        </p:blipFill>
        <p:spPr>
          <a:xfrm>
            <a:off x="910200" y="2006175"/>
            <a:ext cx="2793325" cy="1865075"/>
          </a:xfrm>
          <a:prstGeom prst="rect">
            <a:avLst/>
          </a:prstGeom>
          <a:noFill/>
          <a:ln>
            <a:noFill/>
          </a:ln>
        </p:spPr>
      </p:pic>
      <p:sp>
        <p:nvSpPr>
          <p:cNvPr id="634" name="Google Shape;634;p61"/>
          <p:cNvSpPr/>
          <p:nvPr/>
        </p:nvSpPr>
        <p:spPr>
          <a:xfrm>
            <a:off x="7243300" y="948863"/>
            <a:ext cx="1826700" cy="1063200"/>
          </a:xfrm>
          <a:prstGeom prst="wedgeEllipseCallout">
            <a:avLst>
              <a:gd fmla="val -30596" name="adj1"/>
              <a:gd fmla="val 60648"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I’ll select a few more checkboxes </a:t>
            </a:r>
            <a:r>
              <a:rPr lang="en">
                <a:solidFill>
                  <a:srgbClr val="FFFFFF"/>
                </a:solidFill>
                <a:latin typeface="Montserrat SemiBold"/>
                <a:ea typeface="Montserrat SemiBold"/>
                <a:cs typeface="Montserrat SemiBold"/>
                <a:sym typeface="Montserrat SemiBold"/>
              </a:rPr>
              <a:t>just in case</a:t>
            </a:r>
            <a:r>
              <a:rPr lang="en">
                <a:solidFill>
                  <a:srgbClr val="FFFFFF"/>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p:txBody>
      </p:sp>
      <p:cxnSp>
        <p:nvCxnSpPr>
          <p:cNvPr id="635" name="Google Shape;635;p61"/>
          <p:cNvCxnSpPr/>
          <p:nvPr/>
        </p:nvCxnSpPr>
        <p:spPr>
          <a:xfrm>
            <a:off x="4572000" y="1260450"/>
            <a:ext cx="0" cy="3456000"/>
          </a:xfrm>
          <a:prstGeom prst="straightConnector1">
            <a:avLst/>
          </a:prstGeom>
          <a:noFill/>
          <a:ln cap="flat" cmpd="sng" w="9525">
            <a:solidFill>
              <a:srgbClr val="595959"/>
            </a:solidFill>
            <a:prstDash val="dash"/>
            <a:round/>
            <a:headEnd len="med" w="med" type="none"/>
            <a:tailEnd len="med" w="med" type="none"/>
          </a:ln>
        </p:spPr>
      </p:cxnSp>
      <p:sp>
        <p:nvSpPr>
          <p:cNvPr id="636" name="Google Shape;636;p61"/>
          <p:cNvSpPr txBox="1"/>
          <p:nvPr/>
        </p:nvSpPr>
        <p:spPr>
          <a:xfrm>
            <a:off x="1068763" y="4397650"/>
            <a:ext cx="2476200" cy="49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latin typeface="Montserrat"/>
                <a:ea typeface="Montserrat"/>
                <a:cs typeface="Montserrat"/>
                <a:sym typeface="Montserrat"/>
              </a:rPr>
              <a:t>Precision should go down</a:t>
            </a:r>
            <a:endParaRPr>
              <a:solidFill>
                <a:srgbClr val="595959"/>
              </a:solidFill>
              <a:latin typeface="Montserrat"/>
              <a:ea typeface="Montserrat"/>
              <a:cs typeface="Montserrat"/>
              <a:sym typeface="Montserrat"/>
            </a:endParaRPr>
          </a:p>
        </p:txBody>
      </p:sp>
      <p:sp>
        <p:nvSpPr>
          <p:cNvPr id="637" name="Google Shape;637;p61"/>
          <p:cNvSpPr txBox="1"/>
          <p:nvPr/>
        </p:nvSpPr>
        <p:spPr>
          <a:xfrm>
            <a:off x="5599013" y="4397650"/>
            <a:ext cx="2476200" cy="49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latin typeface="Montserrat"/>
                <a:ea typeface="Montserrat"/>
                <a:cs typeface="Montserrat"/>
                <a:sym typeface="Montserrat"/>
              </a:rPr>
              <a:t>Precision should remain same or go up</a:t>
            </a:r>
            <a:endParaRPr>
              <a:solidFill>
                <a:srgbClr val="595959"/>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Precision did not decrease, so not randomly selecting tactics</a:t>
            </a:r>
            <a:endParaRPr>
              <a:solidFill>
                <a:srgbClr val="005AC0"/>
              </a:solidFill>
              <a:latin typeface="Montserrat SemiBold"/>
              <a:ea typeface="Montserrat SemiBold"/>
              <a:cs typeface="Montserrat SemiBold"/>
              <a:sym typeface="Montserrat SemiBold"/>
            </a:endParaRPr>
          </a:p>
        </p:txBody>
      </p:sp>
      <p:sp>
        <p:nvSpPr>
          <p:cNvPr id="643" name="Google Shape;643;p62"/>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pic>
        <p:nvPicPr>
          <p:cNvPr id="644" name="Google Shape;644;p62"/>
          <p:cNvPicPr preferRelativeResize="0"/>
          <p:nvPr/>
        </p:nvPicPr>
        <p:blipFill>
          <a:blip r:embed="rId3">
            <a:alphaModFix/>
          </a:blip>
          <a:stretch>
            <a:fillRect/>
          </a:stretch>
        </p:blipFill>
        <p:spPr>
          <a:xfrm>
            <a:off x="1790175" y="1618050"/>
            <a:ext cx="5563626" cy="3436650"/>
          </a:xfrm>
          <a:prstGeom prst="rect">
            <a:avLst/>
          </a:prstGeom>
          <a:noFill/>
          <a:ln>
            <a:noFill/>
          </a:ln>
        </p:spPr>
      </p:pic>
      <p:sp>
        <p:nvSpPr>
          <p:cNvPr id="645" name="Google Shape;645;p62"/>
          <p:cNvSpPr txBox="1"/>
          <p:nvPr/>
        </p:nvSpPr>
        <p:spPr>
          <a:xfrm>
            <a:off x="2134750" y="1411338"/>
            <a:ext cx="2572500" cy="2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200">
                <a:solidFill>
                  <a:srgbClr val="005AC0"/>
                </a:solidFill>
                <a:latin typeface="Montserrat"/>
                <a:ea typeface="Montserrat"/>
                <a:cs typeface="Montserrat"/>
                <a:sym typeface="Montserrat"/>
              </a:rPr>
              <a:t>Tactic Precision</a:t>
            </a:r>
            <a:endParaRPr i="1" sz="1200">
              <a:solidFill>
                <a:schemeClr val="dk2"/>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3"/>
          <p:cNvSpPr txBox="1"/>
          <p:nvPr>
            <p:ph type="title"/>
          </p:nvPr>
        </p:nvSpPr>
        <p:spPr>
          <a:xfrm>
            <a:off x="311700" y="445025"/>
            <a:ext cx="84090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What if we did not penalize false positives?</a:t>
            </a:r>
            <a:endParaRPr>
              <a:solidFill>
                <a:srgbClr val="005AC0"/>
              </a:solidFill>
              <a:latin typeface="Montserrat SemiBold"/>
              <a:ea typeface="Montserrat SemiBold"/>
              <a:cs typeface="Montserrat SemiBold"/>
              <a:sym typeface="Montserrat SemiBold"/>
            </a:endParaRPr>
          </a:p>
        </p:txBody>
      </p:sp>
      <p:sp>
        <p:nvSpPr>
          <p:cNvPr id="651" name="Google Shape;651;p63"/>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sp>
        <p:nvSpPr>
          <p:cNvPr id="652" name="Google Shape;652;p63"/>
          <p:cNvSpPr txBox="1"/>
          <p:nvPr/>
        </p:nvSpPr>
        <p:spPr>
          <a:xfrm>
            <a:off x="616450" y="1021250"/>
            <a:ext cx="42066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05AC0"/>
                </a:solidFill>
                <a:latin typeface="Montserrat"/>
                <a:ea typeface="Montserrat"/>
                <a:cs typeface="Montserrat"/>
                <a:sym typeface="Montserrat"/>
              </a:rPr>
              <a:t>Tactics </a:t>
            </a:r>
            <a:r>
              <a:rPr b="1" lang="en" sz="1200">
                <a:solidFill>
                  <a:srgbClr val="005AC0"/>
                </a:solidFill>
                <a:latin typeface="Montserrat"/>
                <a:ea typeface="Montserrat"/>
                <a:cs typeface="Montserrat"/>
                <a:sym typeface="Montserrat"/>
              </a:rPr>
              <a:t>Identif</a:t>
            </a:r>
            <a:r>
              <a:rPr b="1" lang="en" sz="1200">
                <a:solidFill>
                  <a:srgbClr val="005AC0"/>
                </a:solidFill>
                <a:latin typeface="Montserrat"/>
                <a:ea typeface="Montserrat"/>
                <a:cs typeface="Montserrat"/>
                <a:sym typeface="Montserrat"/>
              </a:rPr>
              <a:t>ication (Binary without FP Penalty)</a:t>
            </a:r>
            <a:endParaRPr b="1" sz="1200">
              <a:solidFill>
                <a:srgbClr val="005AC0"/>
              </a:solidFill>
              <a:latin typeface="Montserrat"/>
              <a:ea typeface="Montserrat"/>
              <a:cs typeface="Montserrat"/>
              <a:sym typeface="Montserrat"/>
            </a:endParaRPr>
          </a:p>
          <a:p>
            <a:pPr indent="0" lvl="0" marL="0" rtl="0" algn="l">
              <a:spcBef>
                <a:spcPts val="1000"/>
              </a:spcBef>
              <a:spcAft>
                <a:spcPts val="1000"/>
              </a:spcAft>
              <a:buNone/>
            </a:pPr>
            <a:r>
              <a:t/>
            </a:r>
            <a:endParaRPr b="1" sz="1200">
              <a:solidFill>
                <a:srgbClr val="005AC0"/>
              </a:solidFill>
              <a:latin typeface="Montserrat"/>
              <a:ea typeface="Montserrat"/>
              <a:cs typeface="Montserrat"/>
              <a:sym typeface="Montserrat"/>
            </a:endParaRPr>
          </a:p>
        </p:txBody>
      </p:sp>
      <p:sp>
        <p:nvSpPr>
          <p:cNvPr id="653" name="Google Shape;653;p63"/>
          <p:cNvSpPr txBox="1"/>
          <p:nvPr/>
        </p:nvSpPr>
        <p:spPr>
          <a:xfrm>
            <a:off x="6445800" y="1295400"/>
            <a:ext cx="2274900" cy="330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rgbClr val="005AC0"/>
                </a:solidFill>
                <a:latin typeface="Montserrat"/>
                <a:ea typeface="Montserrat"/>
                <a:cs typeface="Montserrat"/>
                <a:sym typeface="Montserrat"/>
              </a:rPr>
              <a:t>Participants scored 1 if:</a:t>
            </a:r>
            <a:endParaRPr b="1" i="1" sz="1300">
              <a:solidFill>
                <a:srgbClr val="005AC0"/>
              </a:solidFill>
              <a:latin typeface="Montserrat"/>
              <a:ea typeface="Montserrat"/>
              <a:cs typeface="Montserrat"/>
              <a:sym typeface="Montserrat"/>
            </a:endParaRPr>
          </a:p>
          <a:p>
            <a:pPr indent="-311150" lvl="0" marL="342900" rtl="0" algn="l">
              <a:lnSpc>
                <a:spcPct val="115000"/>
              </a:lnSpc>
              <a:spcBef>
                <a:spcPts val="1000"/>
              </a:spcBef>
              <a:spcAft>
                <a:spcPts val="0"/>
              </a:spcAft>
              <a:buClr>
                <a:srgbClr val="005AC0"/>
              </a:buClr>
              <a:buSzPts val="1300"/>
              <a:buFont typeface="Montserrat"/>
              <a:buChar char="●"/>
            </a:pPr>
            <a:r>
              <a:rPr i="1" lang="en" sz="1300">
                <a:solidFill>
                  <a:schemeClr val="dk2"/>
                </a:solidFill>
                <a:latin typeface="Montserrat"/>
                <a:ea typeface="Montserrat"/>
                <a:cs typeface="Montserrat"/>
                <a:sym typeface="Montserrat"/>
              </a:rPr>
              <a:t>The post was true, and they recognized it wasn’t </a:t>
            </a:r>
            <a:r>
              <a:rPr i="1" lang="en" sz="1300">
                <a:solidFill>
                  <a:schemeClr val="dk2"/>
                </a:solidFill>
                <a:latin typeface="Montserrat"/>
                <a:ea typeface="Montserrat"/>
                <a:cs typeface="Montserrat"/>
                <a:sym typeface="Montserrat"/>
              </a:rPr>
              <a:t>misleading</a:t>
            </a:r>
            <a:endParaRPr i="1" sz="1300">
              <a:solidFill>
                <a:schemeClr val="dk2"/>
              </a:solidFill>
              <a:latin typeface="Montserrat"/>
              <a:ea typeface="Montserrat"/>
              <a:cs typeface="Montserrat"/>
              <a:sym typeface="Montserrat"/>
            </a:endParaRPr>
          </a:p>
          <a:p>
            <a:pPr indent="-311150" lvl="0" marL="342900" rtl="0" algn="l">
              <a:lnSpc>
                <a:spcPct val="115000"/>
              </a:lnSpc>
              <a:spcBef>
                <a:spcPts val="1000"/>
              </a:spcBef>
              <a:spcAft>
                <a:spcPts val="0"/>
              </a:spcAft>
              <a:buClr>
                <a:srgbClr val="005AC0"/>
              </a:buClr>
              <a:buSzPts val="1300"/>
              <a:buFont typeface="Montserrat"/>
              <a:buChar char="●"/>
            </a:pPr>
            <a:r>
              <a:rPr i="1" lang="en" sz="1300">
                <a:solidFill>
                  <a:schemeClr val="dk2"/>
                </a:solidFill>
                <a:latin typeface="Montserrat"/>
                <a:ea typeface="Montserrat"/>
                <a:cs typeface="Montserrat"/>
                <a:sym typeface="Montserrat"/>
              </a:rPr>
              <a:t>The post was misleading, and they selected the correct tactic (not penalized if they select additional tactics)</a:t>
            </a:r>
            <a:endParaRPr i="1" sz="1300">
              <a:solidFill>
                <a:schemeClr val="dk2"/>
              </a:solidFill>
              <a:latin typeface="Montserrat"/>
              <a:ea typeface="Montserrat"/>
              <a:cs typeface="Montserrat"/>
              <a:sym typeface="Montserrat"/>
            </a:endParaRPr>
          </a:p>
          <a:p>
            <a:pPr indent="0" lvl="0" marL="0" rtl="0" algn="l">
              <a:lnSpc>
                <a:spcPct val="115000"/>
              </a:lnSpc>
              <a:spcBef>
                <a:spcPts val="1000"/>
              </a:spcBef>
              <a:spcAft>
                <a:spcPts val="1000"/>
              </a:spcAft>
              <a:buNone/>
            </a:pPr>
            <a:r>
              <a:rPr b="1" i="1" lang="en" sz="1300">
                <a:solidFill>
                  <a:srgbClr val="005AC0"/>
                </a:solidFill>
                <a:latin typeface="Montserrat"/>
                <a:ea typeface="Montserrat"/>
                <a:cs typeface="Montserrat"/>
                <a:sym typeface="Montserrat"/>
              </a:rPr>
              <a:t>Participants scored 0 otherwise</a:t>
            </a:r>
            <a:endParaRPr b="1" i="1" sz="1300">
              <a:solidFill>
                <a:srgbClr val="005AC0"/>
              </a:solidFill>
              <a:latin typeface="Montserrat"/>
              <a:ea typeface="Montserrat"/>
              <a:cs typeface="Montserrat"/>
              <a:sym typeface="Montserrat"/>
            </a:endParaRPr>
          </a:p>
        </p:txBody>
      </p:sp>
      <p:cxnSp>
        <p:nvCxnSpPr>
          <p:cNvPr id="654" name="Google Shape;654;p63"/>
          <p:cNvCxnSpPr/>
          <p:nvPr/>
        </p:nvCxnSpPr>
        <p:spPr>
          <a:xfrm>
            <a:off x="6272125" y="1378900"/>
            <a:ext cx="0" cy="3425400"/>
          </a:xfrm>
          <a:prstGeom prst="straightConnector1">
            <a:avLst/>
          </a:prstGeom>
          <a:noFill/>
          <a:ln cap="flat" cmpd="sng" w="19050">
            <a:solidFill>
              <a:srgbClr val="005AC0"/>
            </a:solidFill>
            <a:prstDash val="solid"/>
            <a:round/>
            <a:headEnd len="med" w="med" type="none"/>
            <a:tailEnd len="med" w="med" type="none"/>
          </a:ln>
        </p:spPr>
      </p:cxnSp>
      <p:pic>
        <p:nvPicPr>
          <p:cNvPr id="655" name="Google Shape;655;p63"/>
          <p:cNvPicPr preferRelativeResize="0"/>
          <p:nvPr/>
        </p:nvPicPr>
        <p:blipFill>
          <a:blip r:embed="rId3">
            <a:alphaModFix/>
          </a:blip>
          <a:stretch>
            <a:fillRect/>
          </a:stretch>
        </p:blipFill>
        <p:spPr>
          <a:xfrm>
            <a:off x="263200" y="1411175"/>
            <a:ext cx="5615126" cy="347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p:nvPr/>
        </p:nvSpPr>
        <p:spPr>
          <a:xfrm>
            <a:off x="5518184" y="1348475"/>
            <a:ext cx="33141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rgbClr val="999999"/>
                </a:solidFill>
                <a:latin typeface="Montserrat SemiBold"/>
                <a:ea typeface="Montserrat SemiBold"/>
                <a:cs typeface="Montserrat SemiBold"/>
                <a:sym typeface="Montserrat SemiBold"/>
              </a:rPr>
              <a:t>Discussion</a:t>
            </a:r>
            <a:endParaRPr sz="1600">
              <a:solidFill>
                <a:srgbClr val="999999"/>
              </a:solidFill>
              <a:latin typeface="Montserrat SemiBold"/>
              <a:ea typeface="Montserrat SemiBold"/>
              <a:cs typeface="Montserrat SemiBold"/>
              <a:sym typeface="Montserrat SemiBold"/>
            </a:endParaRPr>
          </a:p>
        </p:txBody>
      </p:sp>
      <p:sp>
        <p:nvSpPr>
          <p:cNvPr id="267" name="Google Shape;267;p37"/>
          <p:cNvSpPr/>
          <p:nvPr/>
        </p:nvSpPr>
        <p:spPr>
          <a:xfrm>
            <a:off x="2891752" y="1348475"/>
            <a:ext cx="33141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rgbClr val="999999"/>
                </a:solidFill>
                <a:latin typeface="Montserrat SemiBold"/>
                <a:ea typeface="Montserrat SemiBold"/>
                <a:cs typeface="Montserrat SemiBold"/>
                <a:sym typeface="Montserrat SemiBold"/>
              </a:rPr>
              <a:t>Results</a:t>
            </a:r>
            <a:endParaRPr sz="1600">
              <a:solidFill>
                <a:srgbClr val="999999"/>
              </a:solidFill>
              <a:latin typeface="Montserrat SemiBold"/>
              <a:ea typeface="Montserrat SemiBold"/>
              <a:cs typeface="Montserrat SemiBold"/>
              <a:sym typeface="Montserrat SemiBold"/>
            </a:endParaRPr>
          </a:p>
        </p:txBody>
      </p:sp>
      <p:sp>
        <p:nvSpPr>
          <p:cNvPr id="268" name="Google Shape;268;p37"/>
          <p:cNvSpPr/>
          <p:nvPr/>
        </p:nvSpPr>
        <p:spPr>
          <a:xfrm>
            <a:off x="511100" y="1348475"/>
            <a:ext cx="3013200" cy="1054800"/>
          </a:xfrm>
          <a:prstGeom prst="homePlate">
            <a:avLst>
              <a:gd fmla="val 50000" name="adj"/>
            </a:avLst>
          </a:prstGeom>
          <a:solidFill>
            <a:srgbClr val="005AC0"/>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274320" rtl="0" algn="l">
              <a:spcBef>
                <a:spcPts val="0"/>
              </a:spcBef>
              <a:spcAft>
                <a:spcPts val="0"/>
              </a:spcAft>
              <a:buNone/>
            </a:pPr>
            <a:r>
              <a:rPr lang="en" sz="1600">
                <a:solidFill>
                  <a:schemeClr val="lt1"/>
                </a:solidFill>
                <a:latin typeface="Montserrat SemiBold"/>
                <a:ea typeface="Montserrat SemiBold"/>
                <a:cs typeface="Montserrat SemiBold"/>
                <a:sym typeface="Montserrat SemiBold"/>
              </a:rPr>
              <a:t>Introduction</a:t>
            </a:r>
            <a:endParaRPr sz="1600">
              <a:solidFill>
                <a:schemeClr val="lt1"/>
              </a:solidFill>
              <a:latin typeface="Montserrat SemiBold"/>
              <a:ea typeface="Montserrat SemiBold"/>
              <a:cs typeface="Montserrat SemiBold"/>
              <a:sym typeface="Montserrat SemiBold"/>
            </a:endParaRPr>
          </a:p>
        </p:txBody>
      </p:sp>
      <p:sp>
        <p:nvSpPr>
          <p:cNvPr id="269" name="Google Shape;269;p37"/>
          <p:cNvSpPr txBox="1"/>
          <p:nvPr>
            <p:ph idx="1" type="body"/>
          </p:nvPr>
        </p:nvSpPr>
        <p:spPr>
          <a:xfrm>
            <a:off x="511100" y="24955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Motivation</a:t>
            </a:r>
            <a:endParaRPr b="1"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b="1" lang="en" sz="1600">
                <a:latin typeface="Montserrat"/>
                <a:ea typeface="Montserrat"/>
                <a:cs typeface="Montserrat"/>
                <a:sym typeface="Montserrat"/>
              </a:rPr>
              <a:t>Research Questions</a:t>
            </a:r>
            <a:endParaRPr b="1"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b="1" lang="en" sz="1600">
                <a:latin typeface="Montserrat"/>
                <a:ea typeface="Montserrat"/>
                <a:cs typeface="Montserrat"/>
                <a:sym typeface="Montserrat"/>
              </a:rPr>
              <a:t>Methodology</a:t>
            </a:r>
            <a:endParaRPr b="1" sz="1600">
              <a:latin typeface="Montserrat"/>
              <a:ea typeface="Montserrat"/>
              <a:cs typeface="Montserrat"/>
              <a:sym typeface="Montserrat"/>
            </a:endParaRPr>
          </a:p>
        </p:txBody>
      </p:sp>
      <p:sp>
        <p:nvSpPr>
          <p:cNvPr id="270" name="Google Shape;270;p37"/>
          <p:cNvSpPr txBox="1"/>
          <p:nvPr>
            <p:ph idx="1" type="body"/>
          </p:nvPr>
        </p:nvSpPr>
        <p:spPr>
          <a:xfrm>
            <a:off x="5856050" y="2495550"/>
            <a:ext cx="27438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Recommendations</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Retrospective</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Future Experiments</a:t>
            </a:r>
            <a:endParaRPr sz="1600">
              <a:latin typeface="Montserrat"/>
              <a:ea typeface="Montserrat"/>
              <a:cs typeface="Montserrat"/>
              <a:sym typeface="Montserrat"/>
            </a:endParaRPr>
          </a:p>
        </p:txBody>
      </p:sp>
      <p:sp>
        <p:nvSpPr>
          <p:cNvPr id="271" name="Google Shape;271;p37"/>
          <p:cNvSpPr/>
          <p:nvPr/>
        </p:nvSpPr>
        <p:spPr>
          <a:xfrm>
            <a:off x="311650" y="1141875"/>
            <a:ext cx="435000" cy="435000"/>
          </a:xfrm>
          <a:prstGeom prst="ellipse">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cxnSp>
        <p:nvCxnSpPr>
          <p:cNvPr id="272" name="Google Shape;272;p37"/>
          <p:cNvCxnSpPr/>
          <p:nvPr/>
        </p:nvCxnSpPr>
        <p:spPr>
          <a:xfrm>
            <a:off x="3001202" y="24193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273" name="Google Shape;273;p37"/>
          <p:cNvCxnSpPr>
            <a:endCxn id="268" idx="3"/>
          </p:cNvCxnSpPr>
          <p:nvPr/>
        </p:nvCxnSpPr>
        <p:spPr>
          <a:xfrm flipH="1" rot="10800000">
            <a:off x="3001400" y="1875875"/>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274" name="Google Shape;274;p37"/>
          <p:cNvCxnSpPr>
            <a:endCxn id="268" idx="3"/>
          </p:cNvCxnSpPr>
          <p:nvPr/>
        </p:nvCxnSpPr>
        <p:spPr>
          <a:xfrm>
            <a:off x="3033800" y="1381175"/>
            <a:ext cx="490500" cy="494700"/>
          </a:xfrm>
          <a:prstGeom prst="straightConnector1">
            <a:avLst/>
          </a:prstGeom>
          <a:noFill/>
          <a:ln cap="flat" cmpd="sng" w="9525">
            <a:solidFill>
              <a:schemeClr val="dk2"/>
            </a:solidFill>
            <a:prstDash val="dash"/>
            <a:round/>
            <a:headEnd len="med" w="med" type="none"/>
            <a:tailEnd len="med" w="med" type="none"/>
          </a:ln>
        </p:spPr>
      </p:cxnSp>
      <p:cxnSp>
        <p:nvCxnSpPr>
          <p:cNvPr id="275" name="Google Shape;275;p37"/>
          <p:cNvCxnSpPr/>
          <p:nvPr/>
        </p:nvCxnSpPr>
        <p:spPr>
          <a:xfrm>
            <a:off x="5682652" y="24193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276" name="Google Shape;276;p37"/>
          <p:cNvCxnSpPr/>
          <p:nvPr/>
        </p:nvCxnSpPr>
        <p:spPr>
          <a:xfrm flipH="1" rot="10800000">
            <a:off x="5682775" y="1875800"/>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277" name="Google Shape;277;p37"/>
          <p:cNvCxnSpPr/>
          <p:nvPr/>
        </p:nvCxnSpPr>
        <p:spPr>
          <a:xfrm>
            <a:off x="5715350" y="1381100"/>
            <a:ext cx="490500" cy="494700"/>
          </a:xfrm>
          <a:prstGeom prst="straightConnector1">
            <a:avLst/>
          </a:prstGeom>
          <a:noFill/>
          <a:ln cap="flat" cmpd="sng" w="9525">
            <a:solidFill>
              <a:schemeClr val="dk2"/>
            </a:solidFill>
            <a:prstDash val="dash"/>
            <a:round/>
            <a:headEnd len="med" w="med" type="none"/>
            <a:tailEnd len="med" w="med" type="none"/>
          </a:ln>
        </p:spPr>
      </p:cxnSp>
      <p:sp>
        <p:nvSpPr>
          <p:cNvPr id="278" name="Google Shape;278;p37"/>
          <p:cNvSpPr/>
          <p:nvPr/>
        </p:nvSpPr>
        <p:spPr>
          <a:xfrm>
            <a:off x="2857500" y="1141875"/>
            <a:ext cx="435000" cy="435000"/>
          </a:xfrm>
          <a:prstGeom prst="ellipse">
            <a:avLst/>
          </a:pr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
        <p:nvSpPr>
          <p:cNvPr id="279" name="Google Shape;279;p37"/>
          <p:cNvSpPr/>
          <p:nvPr/>
        </p:nvSpPr>
        <p:spPr>
          <a:xfrm>
            <a:off x="5518175" y="1141875"/>
            <a:ext cx="435000" cy="435000"/>
          </a:xfrm>
          <a:prstGeom prst="ellipse">
            <a:avLst/>
          </a:pr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3</a:t>
            </a:r>
            <a:endParaRPr b="1" sz="1800">
              <a:solidFill>
                <a:schemeClr val="lt1"/>
              </a:solidFill>
              <a:latin typeface="Montserrat"/>
              <a:ea typeface="Montserrat"/>
              <a:cs typeface="Montserrat"/>
              <a:sym typeface="Montserrat"/>
            </a:endParaRPr>
          </a:p>
        </p:txBody>
      </p:sp>
      <p:sp>
        <p:nvSpPr>
          <p:cNvPr id="280" name="Google Shape;28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Roadmap</a:t>
            </a:r>
            <a:endParaRPr>
              <a:solidFill>
                <a:srgbClr val="005AC0"/>
              </a:solidFill>
              <a:latin typeface="Montserrat SemiBold"/>
              <a:ea typeface="Montserrat SemiBold"/>
              <a:cs typeface="Montserrat SemiBold"/>
              <a:sym typeface="Montserrat SemiBold"/>
            </a:endParaRPr>
          </a:p>
        </p:txBody>
      </p:sp>
      <p:sp>
        <p:nvSpPr>
          <p:cNvPr id="281" name="Google Shape;281;p37"/>
          <p:cNvSpPr txBox="1"/>
          <p:nvPr>
            <p:ph idx="1" type="body"/>
          </p:nvPr>
        </p:nvSpPr>
        <p:spPr>
          <a:xfrm>
            <a:off x="3063900" y="24955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Identifying manipulative content</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Identifying tactics</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Sharing Behavior</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HTE</a:t>
            </a:r>
            <a:endParaRPr sz="16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Clr>
                <a:schemeClr val="dk1"/>
              </a:buClr>
              <a:buSzPct val="39285"/>
              <a:buFont typeface="Arial"/>
              <a:buNone/>
            </a:pPr>
            <a:r>
              <a:rPr lang="en">
                <a:solidFill>
                  <a:srgbClr val="005AC0"/>
                </a:solidFill>
                <a:latin typeface="Montserrat SemiBold"/>
                <a:ea typeface="Montserrat SemiBold"/>
                <a:cs typeface="Montserrat SemiBold"/>
                <a:sym typeface="Montserrat SemiBold"/>
              </a:rPr>
              <a:t>What if we did not penalize false positives?</a:t>
            </a:r>
            <a:endParaRPr>
              <a:solidFill>
                <a:srgbClr val="005AC0"/>
              </a:solidFill>
              <a:latin typeface="Montserrat SemiBold"/>
              <a:ea typeface="Montserrat SemiBold"/>
              <a:cs typeface="Montserrat SemiBold"/>
              <a:sym typeface="Montserrat SemiBold"/>
            </a:endParaRPr>
          </a:p>
        </p:txBody>
      </p:sp>
      <p:sp>
        <p:nvSpPr>
          <p:cNvPr id="661" name="Google Shape;661;p64"/>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sp>
        <p:nvSpPr>
          <p:cNvPr id="662" name="Google Shape;662;p64"/>
          <p:cNvSpPr txBox="1"/>
          <p:nvPr/>
        </p:nvSpPr>
        <p:spPr>
          <a:xfrm>
            <a:off x="1896163" y="955588"/>
            <a:ext cx="42066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05AC0"/>
                </a:solidFill>
                <a:latin typeface="Montserrat"/>
                <a:ea typeface="Montserrat"/>
                <a:cs typeface="Montserrat"/>
                <a:sym typeface="Montserrat"/>
              </a:rPr>
              <a:t>Tactics Identification (Binary without FP Penalty)</a:t>
            </a:r>
            <a:endParaRPr b="1" sz="1200">
              <a:solidFill>
                <a:srgbClr val="005AC0"/>
              </a:solidFill>
              <a:latin typeface="Montserrat"/>
              <a:ea typeface="Montserrat"/>
              <a:cs typeface="Montserrat"/>
              <a:sym typeface="Montserrat"/>
            </a:endParaRPr>
          </a:p>
          <a:p>
            <a:pPr indent="0" lvl="0" marL="0" rtl="0" algn="l">
              <a:spcBef>
                <a:spcPts val="1000"/>
              </a:spcBef>
              <a:spcAft>
                <a:spcPts val="1000"/>
              </a:spcAft>
              <a:buNone/>
            </a:pPr>
            <a:r>
              <a:t/>
            </a:r>
            <a:endParaRPr b="1" sz="1200">
              <a:solidFill>
                <a:srgbClr val="005AC0"/>
              </a:solidFill>
              <a:latin typeface="Montserrat"/>
              <a:ea typeface="Montserrat"/>
              <a:cs typeface="Montserrat"/>
              <a:sym typeface="Montserrat"/>
            </a:endParaRPr>
          </a:p>
        </p:txBody>
      </p:sp>
      <p:pic>
        <p:nvPicPr>
          <p:cNvPr id="663" name="Google Shape;663;p64"/>
          <p:cNvPicPr preferRelativeResize="0"/>
          <p:nvPr/>
        </p:nvPicPr>
        <p:blipFill>
          <a:blip r:embed="rId3">
            <a:alphaModFix/>
          </a:blip>
          <a:stretch>
            <a:fillRect/>
          </a:stretch>
        </p:blipFill>
        <p:spPr>
          <a:xfrm>
            <a:off x="1551450" y="1302875"/>
            <a:ext cx="6041099" cy="3731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Tactics: Summary</a:t>
            </a:r>
            <a:endParaRPr>
              <a:solidFill>
                <a:srgbClr val="005AC0"/>
              </a:solidFill>
              <a:latin typeface="Montserrat SemiBold"/>
              <a:ea typeface="Montserrat SemiBold"/>
              <a:cs typeface="Montserrat SemiBold"/>
              <a:sym typeface="Montserrat SemiBold"/>
            </a:endParaRPr>
          </a:p>
        </p:txBody>
      </p:sp>
      <p:sp>
        <p:nvSpPr>
          <p:cNvPr id="669" name="Google Shape;669;p65"/>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sp>
        <p:nvSpPr>
          <p:cNvPr id="670" name="Google Shape;670;p65"/>
          <p:cNvSpPr txBox="1"/>
          <p:nvPr>
            <p:ph idx="1" type="body"/>
          </p:nvPr>
        </p:nvSpPr>
        <p:spPr>
          <a:xfrm>
            <a:off x="311700" y="1304875"/>
            <a:ext cx="8323500" cy="80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5AC0"/>
                </a:solidFill>
                <a:latin typeface="Montserrat SemiBold"/>
                <a:ea typeface="Montserrat SemiBold"/>
                <a:cs typeface="Montserrat SemiBold"/>
                <a:sym typeface="Montserrat SemiBold"/>
              </a:rPr>
              <a:t>Participants could better identify tactics present in a post</a:t>
            </a:r>
            <a:br>
              <a:rPr lang="en" sz="1600">
                <a:latin typeface="Montserrat SemiBold"/>
                <a:ea typeface="Montserrat SemiBold"/>
                <a:cs typeface="Montserrat SemiBold"/>
                <a:sym typeface="Montserrat SemiBold"/>
              </a:rPr>
            </a:br>
            <a:r>
              <a:rPr i="1" lang="en" sz="1600">
                <a:latin typeface="Montserrat Medium"/>
                <a:ea typeface="Montserrat Medium"/>
                <a:cs typeface="Montserrat Medium"/>
                <a:sym typeface="Montserrat Medium"/>
              </a:rPr>
              <a:t>B</a:t>
            </a:r>
            <a:r>
              <a:rPr i="1" lang="en" sz="1600">
                <a:latin typeface="Montserrat Medium"/>
                <a:ea typeface="Montserrat Medium"/>
                <a:cs typeface="Montserrat Medium"/>
                <a:sym typeface="Montserrat Medium"/>
              </a:rPr>
              <a:t>ut</a:t>
            </a:r>
            <a:r>
              <a:rPr i="1" lang="en" sz="1600">
                <a:latin typeface="Montserrat Medium"/>
                <a:ea typeface="Montserrat Medium"/>
                <a:cs typeface="Montserrat Medium"/>
                <a:sym typeface="Montserrat Medium"/>
              </a:rPr>
              <a:t> became more likely to select other (incorrect) tactics as well</a:t>
            </a:r>
            <a:endParaRPr i="1" sz="1600">
              <a:latin typeface="Montserrat Medium"/>
              <a:ea typeface="Montserrat Medium"/>
              <a:cs typeface="Montserrat Medium"/>
              <a:sym typeface="Montserrat Medium"/>
            </a:endParaRPr>
          </a:p>
        </p:txBody>
      </p:sp>
      <p:sp>
        <p:nvSpPr>
          <p:cNvPr id="671" name="Google Shape;671;p65"/>
          <p:cNvSpPr txBox="1"/>
          <p:nvPr>
            <p:ph idx="1" type="body"/>
          </p:nvPr>
        </p:nvSpPr>
        <p:spPr>
          <a:xfrm>
            <a:off x="941400" y="2531750"/>
            <a:ext cx="7261200" cy="80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rgbClr val="005AC0"/>
                </a:solidFill>
                <a:latin typeface="Montserrat SemiBold"/>
                <a:ea typeface="Montserrat SemiBold"/>
                <a:cs typeface="Montserrat SemiBold"/>
                <a:sym typeface="Montserrat SemiBold"/>
              </a:rPr>
              <a:t>Participants became more likely to select &gt;1 tactic per post</a:t>
            </a:r>
            <a:br>
              <a:rPr lang="en" sz="1600">
                <a:latin typeface="Montserrat SemiBold"/>
                <a:ea typeface="Montserrat SemiBold"/>
                <a:cs typeface="Montserrat SemiBold"/>
                <a:sym typeface="Montserrat SemiBold"/>
              </a:rPr>
            </a:br>
            <a:r>
              <a:rPr i="1" lang="en" sz="1600">
                <a:latin typeface="Montserrat Medium"/>
                <a:ea typeface="Montserrat Medium"/>
                <a:cs typeface="Montserrat Medium"/>
                <a:sym typeface="Montserrat Medium"/>
              </a:rPr>
              <a:t>But they didn’t seem to be randomly selecting tactics</a:t>
            </a:r>
            <a:endParaRPr i="1" sz="1600">
              <a:latin typeface="Montserrat Medium"/>
              <a:ea typeface="Montserrat Medium"/>
              <a:cs typeface="Montserrat Medium"/>
              <a:sym typeface="Montserrat Medium"/>
            </a:endParaRPr>
          </a:p>
        </p:txBody>
      </p:sp>
      <p:sp>
        <p:nvSpPr>
          <p:cNvPr id="672" name="Google Shape;672;p65"/>
          <p:cNvSpPr txBox="1"/>
          <p:nvPr>
            <p:ph idx="1" type="body"/>
          </p:nvPr>
        </p:nvSpPr>
        <p:spPr>
          <a:xfrm>
            <a:off x="1571100" y="3758625"/>
            <a:ext cx="7261200" cy="80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rgbClr val="005AC0"/>
                </a:solidFill>
                <a:latin typeface="Montserrat SemiBold"/>
                <a:ea typeface="Montserrat SemiBold"/>
                <a:cs typeface="Montserrat SemiBold"/>
                <a:sym typeface="Montserrat SemiBold"/>
              </a:rPr>
              <a:t>Treatment caused participants to be skeptical of true posts</a:t>
            </a:r>
            <a:br>
              <a:rPr lang="en" sz="1600">
                <a:latin typeface="Montserrat SemiBold"/>
                <a:ea typeface="Montserrat SemiBold"/>
                <a:cs typeface="Montserrat SemiBold"/>
                <a:sym typeface="Montserrat SemiBold"/>
              </a:rPr>
            </a:br>
            <a:r>
              <a:rPr i="1" lang="en" sz="1600">
                <a:latin typeface="Montserrat Medium"/>
                <a:ea typeface="Montserrat Medium"/>
                <a:cs typeface="Montserrat Medium"/>
                <a:sym typeface="Montserrat Medium"/>
              </a:rPr>
              <a:t>But measuring their performance generously suggests a positive effect overall</a:t>
            </a:r>
            <a:endParaRPr i="1" sz="1600">
              <a:latin typeface="Montserrat Medium"/>
              <a:ea typeface="Montserrat Medium"/>
              <a:cs typeface="Montserrat Medium"/>
              <a:sym typeface="Montserrat Medium"/>
            </a:endParaRPr>
          </a:p>
        </p:txBody>
      </p:sp>
      <p:cxnSp>
        <p:nvCxnSpPr>
          <p:cNvPr id="673" name="Google Shape;673;p65"/>
          <p:cNvCxnSpPr/>
          <p:nvPr/>
        </p:nvCxnSpPr>
        <p:spPr>
          <a:xfrm rot="10800000">
            <a:off x="405000" y="2075400"/>
            <a:ext cx="8427300" cy="0"/>
          </a:xfrm>
          <a:prstGeom prst="straightConnector1">
            <a:avLst/>
          </a:prstGeom>
          <a:noFill/>
          <a:ln cap="flat" cmpd="sng" w="9525">
            <a:solidFill>
              <a:schemeClr val="dk2"/>
            </a:solidFill>
            <a:prstDash val="dash"/>
            <a:round/>
            <a:headEnd len="med" w="med" type="none"/>
            <a:tailEnd len="med" w="med" type="none"/>
          </a:ln>
        </p:spPr>
      </p:cxnSp>
      <p:cxnSp>
        <p:nvCxnSpPr>
          <p:cNvPr id="674" name="Google Shape;674;p65"/>
          <p:cNvCxnSpPr/>
          <p:nvPr/>
        </p:nvCxnSpPr>
        <p:spPr>
          <a:xfrm rot="10800000">
            <a:off x="1039800" y="3338150"/>
            <a:ext cx="7792500" cy="0"/>
          </a:xfrm>
          <a:prstGeom prst="straightConnector1">
            <a:avLst/>
          </a:prstGeom>
          <a:noFill/>
          <a:ln cap="flat" cmpd="sng" w="9525">
            <a:solidFill>
              <a:schemeClr val="dk2"/>
            </a:solidFill>
            <a:prstDash val="dash"/>
            <a:round/>
            <a:headEnd len="med" w="med" type="none"/>
            <a:tailEnd len="med" w="med" type="none"/>
          </a:ln>
        </p:spPr>
      </p:cxnSp>
      <p:cxnSp>
        <p:nvCxnSpPr>
          <p:cNvPr id="675" name="Google Shape;675;p65"/>
          <p:cNvCxnSpPr/>
          <p:nvPr/>
        </p:nvCxnSpPr>
        <p:spPr>
          <a:xfrm flipH="1" rot="-5400000">
            <a:off x="421676" y="2414801"/>
            <a:ext cx="536100" cy="415800"/>
          </a:xfrm>
          <a:prstGeom prst="bentConnector3">
            <a:avLst>
              <a:gd fmla="val 97985" name="adj1"/>
            </a:avLst>
          </a:prstGeom>
          <a:noFill/>
          <a:ln cap="flat" cmpd="sng" w="19050">
            <a:solidFill>
              <a:srgbClr val="005AC0"/>
            </a:solidFill>
            <a:prstDash val="dash"/>
            <a:round/>
            <a:headEnd len="med" w="med" type="none"/>
            <a:tailEnd len="med" w="med" type="triangle"/>
          </a:ln>
        </p:spPr>
      </p:cxnSp>
      <p:cxnSp>
        <p:nvCxnSpPr>
          <p:cNvPr id="676" name="Google Shape;676;p65"/>
          <p:cNvCxnSpPr/>
          <p:nvPr/>
        </p:nvCxnSpPr>
        <p:spPr>
          <a:xfrm flipH="1" rot="-5400000">
            <a:off x="1045444" y="3655432"/>
            <a:ext cx="536100" cy="415800"/>
          </a:xfrm>
          <a:prstGeom prst="bentConnector3">
            <a:avLst>
              <a:gd fmla="val 97985" name="adj1"/>
            </a:avLst>
          </a:prstGeom>
          <a:noFill/>
          <a:ln cap="flat" cmpd="sng" w="19050">
            <a:solidFill>
              <a:srgbClr val="005AC0"/>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675"/>
                                        </p:tgtEl>
                                        <p:attrNameLst>
                                          <p:attrName>style.visibility</p:attrName>
                                        </p:attrNameLst>
                                      </p:cBhvr>
                                      <p:to>
                                        <p:strVal val="visible"/>
                                      </p:to>
                                    </p:set>
                                    <p:anim calcmode="lin" valueType="num">
                                      <p:cBhvr additive="base">
                                        <p:cTn dur="1"/>
                                        <p:tgtEl>
                                          <p:spTgt spid="6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Controlling Variance – Tactics statistic (</a:t>
            </a:r>
            <a:r>
              <a:rPr lang="en">
                <a:solidFill>
                  <a:srgbClr val="005AC0"/>
                </a:solidFill>
                <a:latin typeface="Montserrat SemiBold"/>
                <a:ea typeface="Montserrat SemiBold"/>
                <a:cs typeface="Montserrat SemiBold"/>
                <a:sym typeface="Montserrat SemiBold"/>
              </a:rPr>
              <a:t>1/2</a:t>
            </a:r>
            <a:r>
              <a:rPr lang="en">
                <a:solidFill>
                  <a:srgbClr val="005AC0"/>
                </a:solidFill>
                <a:latin typeface="Montserrat SemiBold"/>
                <a:ea typeface="Montserrat SemiBold"/>
                <a:cs typeface="Montserrat SemiBold"/>
                <a:sym typeface="Montserrat SemiBold"/>
              </a:rPr>
              <a:t>)</a:t>
            </a:r>
            <a:endParaRPr>
              <a:solidFill>
                <a:srgbClr val="005AC0"/>
              </a:solidFill>
              <a:latin typeface="Montserrat SemiBold"/>
              <a:ea typeface="Montserrat SemiBold"/>
              <a:cs typeface="Montserrat SemiBold"/>
              <a:sym typeface="Montserrat SemiBold"/>
            </a:endParaRPr>
          </a:p>
        </p:txBody>
      </p:sp>
      <p:sp>
        <p:nvSpPr>
          <p:cNvPr id="682" name="Google Shape;682;p66"/>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graphicFrame>
        <p:nvGraphicFramePr>
          <p:cNvPr id="683" name="Google Shape;683;p66"/>
          <p:cNvGraphicFramePr/>
          <p:nvPr/>
        </p:nvGraphicFramePr>
        <p:xfrm>
          <a:off x="311700" y="1105875"/>
          <a:ext cx="3000000" cy="3000000"/>
        </p:xfrm>
        <a:graphic>
          <a:graphicData uri="http://schemas.openxmlformats.org/drawingml/2006/table">
            <a:tbl>
              <a:tblPr>
                <a:noFill/>
                <a:tableStyleId>{79CC33BA-E10A-4C05-8659-71DDF1C8C14C}</a:tableStyleId>
              </a:tblPr>
              <a:tblGrid>
                <a:gridCol w="1183525"/>
                <a:gridCol w="1638150"/>
                <a:gridCol w="1424650"/>
                <a:gridCol w="1424650"/>
                <a:gridCol w="1424650"/>
                <a:gridCol w="1424650"/>
              </a:tblGrid>
              <a:tr h="500200">
                <a:tc>
                  <a:txBody>
                    <a:bodyPr/>
                    <a:lstStyle/>
                    <a:p>
                      <a:pPr indent="0" lvl="0" marL="0" rtl="0" algn="l">
                        <a:spcBef>
                          <a:spcPts val="0"/>
                        </a:spcBef>
                        <a:spcAft>
                          <a:spcPts val="0"/>
                        </a:spcAft>
                        <a:buNone/>
                      </a:pPr>
                      <a:r>
                        <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t/>
                      </a:r>
                      <a:endParaRPr sz="1350">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No Adjustment</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Covariate Adjustment</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Question Order Adjustment</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All Adjustments</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rowSpan="3">
                  <a:txBody>
                    <a:bodyPr/>
                    <a:lstStyle/>
                    <a:p>
                      <a:pPr indent="0" lvl="0" marL="0" rtl="0" algn="r">
                        <a:spcBef>
                          <a:spcPts val="0"/>
                        </a:spcBef>
                        <a:spcAft>
                          <a:spcPts val="0"/>
                        </a:spcAft>
                        <a:buNone/>
                      </a:pPr>
                      <a:r>
                        <a:rPr b="1" lang="en" sz="1350">
                          <a:solidFill>
                            <a:srgbClr val="005AC0"/>
                          </a:solidFill>
                          <a:latin typeface="Montserrat"/>
                          <a:ea typeface="Montserrat"/>
                          <a:cs typeface="Montserrat"/>
                          <a:sym typeface="Montserrat"/>
                        </a:rPr>
                        <a:t>Misleading Graph Accuracy</a:t>
                      </a:r>
                      <a:endParaRPr b="1" sz="1350">
                        <a:solidFill>
                          <a:srgbClr val="005AC0"/>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Treatment (est.)</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-0.03</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-0.03</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-0.03</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-0.03</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Std. Error</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0.02</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Adj. p-value</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0.08</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0.08</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0.09</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0.09</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rowSpan="3">
                  <a:txBody>
                    <a:bodyPr/>
                    <a:lstStyle/>
                    <a:p>
                      <a:pPr indent="0" lvl="0" marL="0" rtl="0" algn="r">
                        <a:spcBef>
                          <a:spcPts val="0"/>
                        </a:spcBef>
                        <a:spcAft>
                          <a:spcPts val="0"/>
                        </a:spcAft>
                        <a:buNone/>
                      </a:pPr>
                      <a:r>
                        <a:rPr b="1" lang="en" sz="1350">
                          <a:solidFill>
                            <a:srgbClr val="005AC0"/>
                          </a:solidFill>
                          <a:latin typeface="Montserrat"/>
                          <a:ea typeface="Montserrat"/>
                          <a:cs typeface="Montserrat"/>
                          <a:sym typeface="Montserrat"/>
                        </a:rPr>
                        <a:t>Anecdotes Accuracy</a:t>
                      </a:r>
                      <a:endParaRPr b="1" sz="1350">
                        <a:solidFill>
                          <a:srgbClr val="005AC0"/>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Treatment (est.)</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-0.02</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Std. Error</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0.02</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Adj. p-value</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0.25</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0.31</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0.26</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0.34</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Controlling Variance – Tactics statistic (2/2)</a:t>
            </a:r>
            <a:endParaRPr>
              <a:solidFill>
                <a:srgbClr val="005AC0"/>
              </a:solidFill>
              <a:latin typeface="Montserrat SemiBold"/>
              <a:ea typeface="Montserrat SemiBold"/>
              <a:cs typeface="Montserrat SemiBold"/>
              <a:sym typeface="Montserrat SemiBold"/>
            </a:endParaRPr>
          </a:p>
        </p:txBody>
      </p:sp>
      <p:sp>
        <p:nvSpPr>
          <p:cNvPr id="689" name="Google Shape;689;p67"/>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graphicFrame>
        <p:nvGraphicFramePr>
          <p:cNvPr id="690" name="Google Shape;690;p67"/>
          <p:cNvGraphicFramePr/>
          <p:nvPr/>
        </p:nvGraphicFramePr>
        <p:xfrm>
          <a:off x="311700" y="1105875"/>
          <a:ext cx="3000000" cy="3000000"/>
        </p:xfrm>
        <a:graphic>
          <a:graphicData uri="http://schemas.openxmlformats.org/drawingml/2006/table">
            <a:tbl>
              <a:tblPr>
                <a:noFill/>
                <a:tableStyleId>{79CC33BA-E10A-4C05-8659-71DDF1C8C14C}</a:tableStyleId>
              </a:tblPr>
              <a:tblGrid>
                <a:gridCol w="1292975"/>
                <a:gridCol w="1605300"/>
                <a:gridCol w="1405500"/>
                <a:gridCol w="1405500"/>
                <a:gridCol w="1405500"/>
                <a:gridCol w="1405500"/>
              </a:tblGrid>
              <a:tr h="500200">
                <a:tc>
                  <a:txBody>
                    <a:bodyPr/>
                    <a:lstStyle/>
                    <a:p>
                      <a:pPr indent="0" lvl="0" marL="0" rtl="0" algn="l">
                        <a:spcBef>
                          <a:spcPts val="0"/>
                        </a:spcBef>
                        <a:spcAft>
                          <a:spcPts val="0"/>
                        </a:spcAft>
                        <a:buNone/>
                      </a:pPr>
                      <a:r>
                        <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t/>
                      </a:r>
                      <a:endParaRPr sz="1350">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No Adjustment</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Covariate Adjustment</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Question Order Adjustment</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All Adjustments</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rowSpan="3">
                  <a:txBody>
                    <a:bodyPr/>
                    <a:lstStyle/>
                    <a:p>
                      <a:pPr indent="0" lvl="0" marL="0" rtl="0" algn="r">
                        <a:spcBef>
                          <a:spcPts val="0"/>
                        </a:spcBef>
                        <a:spcAft>
                          <a:spcPts val="0"/>
                        </a:spcAft>
                        <a:buNone/>
                      </a:pPr>
                      <a:r>
                        <a:rPr b="1" lang="en" sz="1350">
                          <a:solidFill>
                            <a:srgbClr val="005AC0"/>
                          </a:solidFill>
                          <a:latin typeface="Montserrat"/>
                          <a:ea typeface="Montserrat"/>
                          <a:cs typeface="Montserrat"/>
                          <a:sym typeface="Montserrat"/>
                        </a:rPr>
                        <a:t>False Comparison Accuracy</a:t>
                      </a:r>
                      <a:endParaRPr b="1" sz="1350">
                        <a:solidFill>
                          <a:srgbClr val="005AC0"/>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Treatment (est.)</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-0.04</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-0.04</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-0.04</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-0.04</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Std. Error</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0.02</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Adj. p-value</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0.01</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0.02</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rowSpan="3">
                  <a:txBody>
                    <a:bodyPr/>
                    <a:lstStyle/>
                    <a:p>
                      <a:pPr indent="0" lvl="0" marL="0" rtl="0" algn="r">
                        <a:spcBef>
                          <a:spcPts val="0"/>
                        </a:spcBef>
                        <a:spcAft>
                          <a:spcPts val="0"/>
                        </a:spcAft>
                        <a:buNone/>
                      </a:pPr>
                      <a:r>
                        <a:rPr b="1" lang="en" sz="1350">
                          <a:solidFill>
                            <a:srgbClr val="005AC0"/>
                          </a:solidFill>
                          <a:latin typeface="Montserrat"/>
                          <a:ea typeface="Montserrat"/>
                          <a:cs typeface="Montserrat"/>
                          <a:sym typeface="Montserrat"/>
                        </a:rPr>
                        <a:t>Binary without FP penalty</a:t>
                      </a:r>
                      <a:endParaRPr b="1" sz="1350">
                        <a:solidFill>
                          <a:srgbClr val="005AC0"/>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solidFill>
                      <a:schemeClr val="lt1"/>
                    </a:solidFill>
                  </a:tcPr>
                </a:tc>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Treatment (est.)</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0.13</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0.13</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0.14</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0.14</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Std. Error</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0.13</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0.13</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0.13</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0.13</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vMerge="1"/>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Adj. p-value</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0.31</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0.31</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0.28</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0.28</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8"/>
          <p:cNvSpPr/>
          <p:nvPr/>
        </p:nvSpPr>
        <p:spPr>
          <a:xfrm>
            <a:off x="746650" y="3585700"/>
            <a:ext cx="8085600" cy="696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Key </a:t>
            </a:r>
            <a:r>
              <a:rPr lang="en">
                <a:solidFill>
                  <a:srgbClr val="005AC0"/>
                </a:solidFill>
                <a:latin typeface="Montserrat SemiBold"/>
                <a:ea typeface="Montserrat SemiBold"/>
                <a:cs typeface="Montserrat SemiBold"/>
                <a:sym typeface="Montserrat SemiBold"/>
              </a:rPr>
              <a:t>Findings</a:t>
            </a:r>
            <a:endParaRPr>
              <a:solidFill>
                <a:srgbClr val="005AC0"/>
              </a:solidFill>
              <a:latin typeface="Montserrat SemiBold"/>
              <a:ea typeface="Montserrat SemiBold"/>
              <a:cs typeface="Montserrat SemiBold"/>
              <a:sym typeface="Montserrat SemiBold"/>
            </a:endParaRPr>
          </a:p>
        </p:txBody>
      </p:sp>
      <p:sp>
        <p:nvSpPr>
          <p:cNvPr id="697" name="Google Shape;697;p68"/>
          <p:cNvSpPr txBox="1"/>
          <p:nvPr>
            <p:ph idx="1" type="body"/>
          </p:nvPr>
        </p:nvSpPr>
        <p:spPr>
          <a:xfrm>
            <a:off x="311700" y="1381075"/>
            <a:ext cx="8520600" cy="3416400"/>
          </a:xfrm>
          <a:prstGeom prst="rect">
            <a:avLst/>
          </a:prstGeom>
        </p:spPr>
        <p:txBody>
          <a:bodyPr anchorCtr="0" anchor="t" bIns="91425" lIns="91425" spcFirstLastPara="1" rIns="91425" wrap="square" tIns="91425">
            <a:normAutofit fontScale="92500" lnSpcReduction="10000"/>
          </a:bodyPr>
          <a:lstStyle/>
          <a:p>
            <a:pPr indent="-322580" lvl="0" marL="457200" rtl="0" algn="l">
              <a:spcBef>
                <a:spcPts val="0"/>
              </a:spcBef>
              <a:spcAft>
                <a:spcPts val="0"/>
              </a:spcAft>
              <a:buSzPct val="88888"/>
              <a:buFont typeface="Montserrat"/>
              <a:buChar char="●"/>
            </a:pPr>
            <a:r>
              <a:rPr b="1" lang="en">
                <a:latin typeface="Montserrat"/>
                <a:ea typeface="Montserrat"/>
                <a:cs typeface="Montserrat"/>
                <a:sym typeface="Montserrat"/>
              </a:rPr>
              <a:t>Manipulativeness</a:t>
            </a:r>
            <a:r>
              <a:rPr lang="en">
                <a:latin typeface="Montserrat"/>
                <a:ea typeface="Montserrat"/>
                <a:cs typeface="Montserrat"/>
                <a:sym typeface="Montserrat"/>
              </a:rPr>
              <a:t> - After our course, participants became </a:t>
            </a:r>
            <a:r>
              <a:rPr b="1" lang="en">
                <a:solidFill>
                  <a:srgbClr val="005AC0"/>
                </a:solidFill>
                <a:latin typeface="Montserrat"/>
                <a:ea typeface="Montserrat"/>
                <a:cs typeface="Montserrat"/>
                <a:sym typeface="Montserrat"/>
              </a:rPr>
              <a:t>more skeptical of all information</a:t>
            </a:r>
            <a:r>
              <a:rPr lang="en">
                <a:latin typeface="Montserrat"/>
                <a:ea typeface="Montserrat"/>
                <a:cs typeface="Montserrat"/>
                <a:sym typeface="Montserrat"/>
              </a:rPr>
              <a:t>: they labelled manipulative posts as </a:t>
            </a:r>
            <a:r>
              <a:rPr b="1" lang="en">
                <a:solidFill>
                  <a:srgbClr val="005AC0"/>
                </a:solidFill>
                <a:latin typeface="Montserrat"/>
                <a:ea typeface="Montserrat"/>
                <a:cs typeface="Montserrat"/>
                <a:sym typeface="Montserrat"/>
              </a:rPr>
              <a:t>12 percentage points</a:t>
            </a:r>
            <a:r>
              <a:rPr lang="en">
                <a:latin typeface="Montserrat"/>
                <a:ea typeface="Montserrat"/>
                <a:cs typeface="Montserrat"/>
                <a:sym typeface="Montserrat"/>
              </a:rPr>
              <a:t> more manipulative, however, they also labelled non-manipulative courses 15 percentage points more manipulative</a:t>
            </a:r>
            <a:endParaRPr>
              <a:latin typeface="Montserrat"/>
              <a:ea typeface="Montserrat"/>
              <a:cs typeface="Montserrat"/>
              <a:sym typeface="Montserrat"/>
            </a:endParaRPr>
          </a:p>
          <a:p>
            <a:pPr indent="0" lvl="0" marL="457200" rtl="0" algn="l">
              <a:spcBef>
                <a:spcPts val="1400"/>
              </a:spcBef>
              <a:spcAft>
                <a:spcPts val="0"/>
              </a:spcAft>
              <a:buNone/>
            </a:pPr>
            <a:r>
              <a:rPr b="1" lang="en">
                <a:latin typeface="Montserrat"/>
                <a:ea typeface="Montserrat"/>
                <a:cs typeface="Montserrat"/>
                <a:sym typeface="Montserrat"/>
              </a:rPr>
              <a:t>Tactics</a:t>
            </a:r>
            <a:r>
              <a:rPr lang="en">
                <a:latin typeface="Montserrat"/>
                <a:ea typeface="Montserrat"/>
                <a:cs typeface="Montserrat"/>
                <a:sym typeface="Montserrat"/>
              </a:rPr>
              <a:t> - Participants</a:t>
            </a:r>
            <a:r>
              <a:rPr b="1" lang="en">
                <a:solidFill>
                  <a:srgbClr val="005AC0"/>
                </a:solidFill>
                <a:latin typeface="Montserrat"/>
                <a:ea typeface="Montserrat"/>
                <a:cs typeface="Montserrat"/>
                <a:sym typeface="Montserrat"/>
              </a:rPr>
              <a:t> identify the tactics from the course more</a:t>
            </a:r>
            <a:r>
              <a:rPr lang="en">
                <a:latin typeface="Montserrat"/>
                <a:ea typeface="Montserrat"/>
                <a:cs typeface="Montserrat"/>
                <a:sym typeface="Montserrat"/>
              </a:rPr>
              <a:t> often across the board (regardless of whether they are present or not); overall skepticism may be driven by thinking about the tactics taught</a:t>
            </a:r>
            <a:endParaRPr>
              <a:latin typeface="Montserrat"/>
              <a:ea typeface="Montserrat"/>
              <a:cs typeface="Montserrat"/>
              <a:sym typeface="Montserrat"/>
            </a:endParaRPr>
          </a:p>
          <a:p>
            <a:pPr indent="-322580" lvl="0" marL="457200" rtl="0" algn="l">
              <a:spcBef>
                <a:spcPts val="1400"/>
              </a:spcBef>
              <a:spcAft>
                <a:spcPts val="0"/>
              </a:spcAft>
              <a:buSzPct val="88888"/>
              <a:buFont typeface="Montserrat"/>
              <a:buChar char="●"/>
            </a:pPr>
            <a:r>
              <a:rPr b="1" lang="en">
                <a:latin typeface="Montserrat"/>
                <a:ea typeface="Montserrat"/>
                <a:cs typeface="Montserrat"/>
                <a:sym typeface="Montserrat"/>
              </a:rPr>
              <a:t>Behaviors</a:t>
            </a:r>
            <a:r>
              <a:rPr lang="en">
                <a:latin typeface="Montserrat"/>
                <a:ea typeface="Montserrat"/>
                <a:cs typeface="Montserrat"/>
                <a:sym typeface="Montserrat"/>
              </a:rPr>
              <a:t> - Our tactics course </a:t>
            </a:r>
            <a:r>
              <a:rPr b="1" lang="en">
                <a:solidFill>
                  <a:srgbClr val="005AC0"/>
                </a:solidFill>
                <a:latin typeface="Montserrat"/>
                <a:ea typeface="Montserrat"/>
                <a:cs typeface="Montserrat"/>
                <a:sym typeface="Montserrat"/>
              </a:rPr>
              <a:t>did not seem to change</a:t>
            </a:r>
            <a:r>
              <a:rPr lang="en">
                <a:latin typeface="Montserrat"/>
                <a:ea typeface="Montserrat"/>
                <a:cs typeface="Montserrat"/>
                <a:sym typeface="Montserrat"/>
              </a:rPr>
              <a:t> online and offline </a:t>
            </a:r>
            <a:r>
              <a:rPr b="1" lang="en">
                <a:solidFill>
                  <a:srgbClr val="005AC0"/>
                </a:solidFill>
                <a:latin typeface="Montserrat"/>
                <a:ea typeface="Montserrat"/>
                <a:cs typeface="Montserrat"/>
                <a:sym typeface="Montserrat"/>
              </a:rPr>
              <a:t>sharing behavior</a:t>
            </a:r>
            <a:endParaRPr b="1">
              <a:solidFill>
                <a:srgbClr val="FF00FF"/>
              </a:solidFill>
              <a:latin typeface="Montserrat"/>
              <a:ea typeface="Montserrat"/>
              <a:cs typeface="Montserrat"/>
              <a:sym typeface="Montserrat"/>
            </a:endParaRPr>
          </a:p>
          <a:p>
            <a:pPr indent="-322580" lvl="0" marL="457200" rtl="0" algn="l">
              <a:spcBef>
                <a:spcPts val="1400"/>
              </a:spcBef>
              <a:spcAft>
                <a:spcPts val="1400"/>
              </a:spcAft>
              <a:buSzPct val="88888"/>
              <a:buFont typeface="Montserrat"/>
              <a:buChar char="●"/>
            </a:pPr>
            <a:r>
              <a:rPr b="1" lang="en">
                <a:latin typeface="Montserrat"/>
                <a:ea typeface="Montserrat"/>
                <a:cs typeface="Montserrat"/>
                <a:sym typeface="Montserrat"/>
              </a:rPr>
              <a:t>HTE</a:t>
            </a:r>
            <a:r>
              <a:rPr lang="en">
                <a:latin typeface="Montserrat"/>
                <a:ea typeface="Montserrat"/>
                <a:cs typeface="Montserrat"/>
                <a:sym typeface="Montserrat"/>
              </a:rPr>
              <a:t> - We found HTE for </a:t>
            </a:r>
            <a:r>
              <a:rPr b="1" lang="en">
                <a:solidFill>
                  <a:srgbClr val="005AC0"/>
                </a:solidFill>
                <a:latin typeface="Montserrat"/>
                <a:ea typeface="Montserrat"/>
                <a:cs typeface="Montserrat"/>
                <a:sym typeface="Montserrat"/>
              </a:rPr>
              <a:t>income only</a:t>
            </a:r>
            <a:endParaRPr b="1">
              <a:solidFill>
                <a:srgbClr val="005AC0"/>
              </a:solidFill>
              <a:latin typeface="Montserrat"/>
              <a:ea typeface="Montserrat"/>
              <a:cs typeface="Montserrat"/>
              <a:sym typeface="Montserrat"/>
            </a:endParaRPr>
          </a:p>
        </p:txBody>
      </p:sp>
      <p:sp>
        <p:nvSpPr>
          <p:cNvPr id="698" name="Google Shape;698;p68"/>
          <p:cNvSpPr/>
          <p:nvPr/>
        </p:nvSpPr>
        <p:spPr>
          <a:xfrm>
            <a:off x="311650" y="1431975"/>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a:t>
            </a:r>
            <a:endParaRPr b="1" sz="1800">
              <a:solidFill>
                <a:srgbClr val="E9E9E9"/>
              </a:solidFill>
              <a:latin typeface="Montserrat"/>
              <a:ea typeface="Montserrat"/>
              <a:cs typeface="Montserrat"/>
              <a:sym typeface="Montserrat"/>
            </a:endParaRPr>
          </a:p>
        </p:txBody>
      </p:sp>
      <p:sp>
        <p:nvSpPr>
          <p:cNvPr id="699" name="Google Shape;699;p68"/>
          <p:cNvSpPr/>
          <p:nvPr/>
        </p:nvSpPr>
        <p:spPr>
          <a:xfrm>
            <a:off x="311650" y="2628280"/>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a:t>
            </a:r>
            <a:endParaRPr b="1" sz="1800">
              <a:solidFill>
                <a:srgbClr val="E9E9E9"/>
              </a:solidFill>
              <a:latin typeface="Montserrat"/>
              <a:ea typeface="Montserrat"/>
              <a:cs typeface="Montserrat"/>
              <a:sym typeface="Montserrat"/>
            </a:endParaRPr>
          </a:p>
        </p:txBody>
      </p:sp>
      <p:sp>
        <p:nvSpPr>
          <p:cNvPr id="700" name="Google Shape;700;p68"/>
          <p:cNvSpPr/>
          <p:nvPr/>
        </p:nvSpPr>
        <p:spPr>
          <a:xfrm>
            <a:off x="311650" y="3585712"/>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III</a:t>
            </a:r>
            <a:endParaRPr b="1" sz="1800">
              <a:solidFill>
                <a:srgbClr val="E9E9E9"/>
              </a:solidFill>
              <a:latin typeface="Montserrat"/>
              <a:ea typeface="Montserrat"/>
              <a:cs typeface="Montserrat"/>
              <a:sym typeface="Montserrat"/>
            </a:endParaRPr>
          </a:p>
        </p:txBody>
      </p:sp>
      <p:sp>
        <p:nvSpPr>
          <p:cNvPr id="701" name="Google Shape;701;p68"/>
          <p:cNvSpPr/>
          <p:nvPr/>
        </p:nvSpPr>
        <p:spPr>
          <a:xfrm>
            <a:off x="311650" y="4281839"/>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IV</a:t>
            </a:r>
            <a:endParaRPr b="1" sz="1800">
              <a:solidFill>
                <a:srgbClr val="E9E9E9"/>
              </a:solidFill>
              <a:latin typeface="Montserrat"/>
              <a:ea typeface="Montserrat"/>
              <a:cs typeface="Montserrat"/>
              <a:sym typeface="Montserrat"/>
            </a:endParaRPr>
          </a:p>
        </p:txBody>
      </p:sp>
      <p:sp>
        <p:nvSpPr>
          <p:cNvPr id="702" name="Google Shape;702;p68"/>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Our course did not change sharing behavior</a:t>
            </a:r>
            <a:endParaRPr>
              <a:solidFill>
                <a:srgbClr val="005AC0"/>
              </a:solidFill>
              <a:latin typeface="Montserrat SemiBold"/>
              <a:ea typeface="Montserrat SemiBold"/>
              <a:cs typeface="Montserrat SemiBold"/>
              <a:sym typeface="Montserrat SemiBold"/>
            </a:endParaRPr>
          </a:p>
        </p:txBody>
      </p:sp>
      <p:sp>
        <p:nvSpPr>
          <p:cNvPr id="708" name="Google Shape;708;p69"/>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2.iii</a:t>
            </a:r>
            <a:endParaRPr b="1" sz="1300">
              <a:solidFill>
                <a:schemeClr val="lt1"/>
              </a:solidFill>
              <a:latin typeface="Montserrat"/>
              <a:ea typeface="Montserrat"/>
              <a:cs typeface="Montserrat"/>
              <a:sym typeface="Montserrat"/>
            </a:endParaRPr>
          </a:p>
        </p:txBody>
      </p:sp>
      <p:sp>
        <p:nvSpPr>
          <p:cNvPr id="709" name="Google Shape;709;p69"/>
          <p:cNvSpPr txBox="1"/>
          <p:nvPr/>
        </p:nvSpPr>
        <p:spPr>
          <a:xfrm>
            <a:off x="540250" y="977065"/>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200">
                <a:solidFill>
                  <a:srgbClr val="005AC0"/>
                </a:solidFill>
                <a:latin typeface="Montserrat"/>
                <a:ea typeface="Montserrat"/>
                <a:cs typeface="Montserrat"/>
                <a:sym typeface="Montserrat"/>
              </a:rPr>
              <a:t>Online Behavior</a:t>
            </a:r>
            <a:endParaRPr b="1" sz="1200">
              <a:solidFill>
                <a:srgbClr val="005AC0"/>
              </a:solidFill>
              <a:latin typeface="Montserrat"/>
              <a:ea typeface="Montserrat"/>
              <a:cs typeface="Montserrat"/>
              <a:sym typeface="Montserrat"/>
            </a:endParaRPr>
          </a:p>
        </p:txBody>
      </p:sp>
      <p:sp>
        <p:nvSpPr>
          <p:cNvPr id="710" name="Google Shape;710;p69"/>
          <p:cNvSpPr txBox="1"/>
          <p:nvPr/>
        </p:nvSpPr>
        <p:spPr>
          <a:xfrm>
            <a:off x="4487825" y="977065"/>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200">
                <a:solidFill>
                  <a:srgbClr val="005AC0"/>
                </a:solidFill>
                <a:latin typeface="Montserrat"/>
                <a:ea typeface="Montserrat"/>
                <a:cs typeface="Montserrat"/>
                <a:sym typeface="Montserrat"/>
              </a:rPr>
              <a:t>Offline</a:t>
            </a:r>
            <a:r>
              <a:rPr b="1" lang="en" sz="1200">
                <a:solidFill>
                  <a:srgbClr val="005AC0"/>
                </a:solidFill>
                <a:latin typeface="Montserrat"/>
                <a:ea typeface="Montserrat"/>
                <a:cs typeface="Montserrat"/>
                <a:sym typeface="Montserrat"/>
              </a:rPr>
              <a:t> Behavior</a:t>
            </a:r>
            <a:endParaRPr b="1" sz="1200">
              <a:solidFill>
                <a:srgbClr val="005AC0"/>
              </a:solidFill>
              <a:latin typeface="Montserrat"/>
              <a:ea typeface="Montserrat"/>
              <a:cs typeface="Montserrat"/>
              <a:sym typeface="Montserrat"/>
            </a:endParaRPr>
          </a:p>
        </p:txBody>
      </p:sp>
      <p:cxnSp>
        <p:nvCxnSpPr>
          <p:cNvPr id="711" name="Google Shape;711;p69"/>
          <p:cNvCxnSpPr/>
          <p:nvPr/>
        </p:nvCxnSpPr>
        <p:spPr>
          <a:xfrm>
            <a:off x="1026675" y="4294455"/>
            <a:ext cx="6973200" cy="0"/>
          </a:xfrm>
          <a:prstGeom prst="straightConnector1">
            <a:avLst/>
          </a:prstGeom>
          <a:noFill/>
          <a:ln cap="flat" cmpd="sng" w="19050">
            <a:solidFill>
              <a:srgbClr val="005AC0"/>
            </a:solidFill>
            <a:prstDash val="solid"/>
            <a:round/>
            <a:headEnd len="med" w="med" type="none"/>
            <a:tailEnd len="med" w="med" type="none"/>
          </a:ln>
        </p:spPr>
      </p:cxnSp>
      <p:sp>
        <p:nvSpPr>
          <p:cNvPr id="712" name="Google Shape;712;p69"/>
          <p:cNvSpPr txBox="1"/>
          <p:nvPr/>
        </p:nvSpPr>
        <p:spPr>
          <a:xfrm>
            <a:off x="311700" y="4339850"/>
            <a:ext cx="8520600" cy="63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i="1" lang="en" sz="1300">
                <a:solidFill>
                  <a:schemeClr val="dk2"/>
                </a:solidFill>
                <a:latin typeface="Montserrat"/>
                <a:ea typeface="Montserrat"/>
                <a:cs typeface="Montserrat"/>
                <a:sym typeface="Montserrat"/>
              </a:rPr>
              <a:t>This result is not unexpected </a:t>
            </a:r>
            <a:r>
              <a:rPr i="1" lang="en" sz="1300">
                <a:solidFill>
                  <a:schemeClr val="dk2"/>
                </a:solidFill>
                <a:latin typeface="Montserrat"/>
                <a:ea typeface="Montserrat"/>
                <a:cs typeface="Montserrat"/>
                <a:sym typeface="Montserrat"/>
              </a:rPr>
              <a:t>since the</a:t>
            </a:r>
            <a:r>
              <a:rPr i="1" lang="en" sz="1300">
                <a:solidFill>
                  <a:srgbClr val="005AC0"/>
                </a:solidFill>
                <a:latin typeface="Montserrat"/>
                <a:ea typeface="Montserrat"/>
                <a:cs typeface="Montserrat"/>
                <a:sym typeface="Montserrat"/>
              </a:rPr>
              <a:t> </a:t>
            </a:r>
            <a:r>
              <a:rPr b="1" i="1" lang="en" sz="1300">
                <a:solidFill>
                  <a:srgbClr val="005AC0"/>
                </a:solidFill>
                <a:latin typeface="Montserrat"/>
                <a:ea typeface="Montserrat"/>
                <a:cs typeface="Montserrat"/>
                <a:sym typeface="Montserrat"/>
              </a:rPr>
              <a:t>course </a:t>
            </a:r>
            <a:r>
              <a:rPr b="1" i="1" lang="en" sz="1300">
                <a:solidFill>
                  <a:srgbClr val="005AC0"/>
                </a:solidFill>
                <a:latin typeface="Montserrat"/>
                <a:ea typeface="Montserrat"/>
                <a:cs typeface="Montserrat"/>
                <a:sym typeface="Montserrat"/>
              </a:rPr>
              <a:t>does not steer users towards sharing less</a:t>
            </a:r>
            <a:r>
              <a:rPr i="1" lang="en" sz="1300">
                <a:solidFill>
                  <a:schemeClr val="dk2"/>
                </a:solidFill>
                <a:latin typeface="Montserrat"/>
                <a:ea typeface="Montserrat"/>
                <a:cs typeface="Montserrat"/>
                <a:sym typeface="Montserrat"/>
              </a:rPr>
              <a:t>. We also</a:t>
            </a:r>
            <a:r>
              <a:rPr i="1" lang="en" sz="1300">
                <a:solidFill>
                  <a:srgbClr val="005AC0"/>
                </a:solidFill>
                <a:latin typeface="Montserrat"/>
                <a:ea typeface="Montserrat"/>
                <a:cs typeface="Montserrat"/>
                <a:sym typeface="Montserrat"/>
              </a:rPr>
              <a:t> </a:t>
            </a:r>
            <a:r>
              <a:rPr b="1" i="1" lang="en" sz="1300">
                <a:solidFill>
                  <a:srgbClr val="005AC0"/>
                </a:solidFill>
                <a:latin typeface="Montserrat"/>
                <a:ea typeface="Montserrat"/>
                <a:cs typeface="Montserrat"/>
                <a:sym typeface="Montserrat"/>
              </a:rPr>
              <a:t>do not ask users’ their sharing intention</a:t>
            </a:r>
            <a:r>
              <a:rPr i="1" lang="en" sz="1300">
                <a:solidFill>
                  <a:srgbClr val="005AC0"/>
                </a:solidFill>
                <a:latin typeface="Montserrat"/>
                <a:ea typeface="Montserrat"/>
                <a:cs typeface="Montserrat"/>
                <a:sym typeface="Montserrat"/>
              </a:rPr>
              <a:t> </a:t>
            </a:r>
            <a:r>
              <a:rPr i="1" lang="en" sz="1300">
                <a:solidFill>
                  <a:schemeClr val="dk2"/>
                </a:solidFill>
                <a:latin typeface="Montserrat"/>
                <a:ea typeface="Montserrat"/>
                <a:cs typeface="Montserrat"/>
                <a:sym typeface="Montserrat"/>
              </a:rPr>
              <a:t>(e.g. if they’re sharing content to debunk it).</a:t>
            </a:r>
            <a:endParaRPr i="1" sz="1300">
              <a:solidFill>
                <a:schemeClr val="dk2"/>
              </a:solidFill>
              <a:latin typeface="Montserrat"/>
              <a:ea typeface="Montserrat"/>
              <a:cs typeface="Montserrat"/>
              <a:sym typeface="Montserrat"/>
            </a:endParaRPr>
          </a:p>
        </p:txBody>
      </p:sp>
      <p:pic>
        <p:nvPicPr>
          <p:cNvPr id="713" name="Google Shape;713;p69"/>
          <p:cNvPicPr preferRelativeResize="0"/>
          <p:nvPr/>
        </p:nvPicPr>
        <p:blipFill rotWithShape="1">
          <a:blip r:embed="rId3">
            <a:alphaModFix/>
          </a:blip>
          <a:srcRect b="0" l="4269" r="0" t="8248"/>
          <a:stretch/>
        </p:blipFill>
        <p:spPr>
          <a:xfrm>
            <a:off x="4437311" y="1425720"/>
            <a:ext cx="4394977" cy="2648059"/>
          </a:xfrm>
          <a:prstGeom prst="rect">
            <a:avLst/>
          </a:prstGeom>
          <a:noFill/>
          <a:ln>
            <a:noFill/>
          </a:ln>
        </p:spPr>
      </p:pic>
      <p:pic>
        <p:nvPicPr>
          <p:cNvPr id="714" name="Google Shape;714;p69"/>
          <p:cNvPicPr preferRelativeResize="0"/>
          <p:nvPr/>
        </p:nvPicPr>
        <p:blipFill rotWithShape="1">
          <a:blip r:embed="rId4">
            <a:alphaModFix/>
          </a:blip>
          <a:srcRect b="0" l="0" r="14346" t="8181"/>
          <a:stretch/>
        </p:blipFill>
        <p:spPr>
          <a:xfrm>
            <a:off x="311659" y="1425720"/>
            <a:ext cx="3932477" cy="2645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0"/>
          <p:cNvSpPr/>
          <p:nvPr/>
        </p:nvSpPr>
        <p:spPr>
          <a:xfrm>
            <a:off x="746650" y="4281850"/>
            <a:ext cx="8085600" cy="515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Key </a:t>
            </a:r>
            <a:r>
              <a:rPr lang="en">
                <a:solidFill>
                  <a:srgbClr val="005AC0"/>
                </a:solidFill>
                <a:latin typeface="Montserrat SemiBold"/>
                <a:ea typeface="Montserrat SemiBold"/>
                <a:cs typeface="Montserrat SemiBold"/>
                <a:sym typeface="Montserrat SemiBold"/>
              </a:rPr>
              <a:t>Findings</a:t>
            </a:r>
            <a:endParaRPr>
              <a:solidFill>
                <a:srgbClr val="005AC0"/>
              </a:solidFill>
              <a:latin typeface="Montserrat SemiBold"/>
              <a:ea typeface="Montserrat SemiBold"/>
              <a:cs typeface="Montserrat SemiBold"/>
              <a:sym typeface="Montserrat SemiBold"/>
            </a:endParaRPr>
          </a:p>
        </p:txBody>
      </p:sp>
      <p:sp>
        <p:nvSpPr>
          <p:cNvPr id="721" name="Google Shape;721;p70"/>
          <p:cNvSpPr txBox="1"/>
          <p:nvPr>
            <p:ph idx="1" type="body"/>
          </p:nvPr>
        </p:nvSpPr>
        <p:spPr>
          <a:xfrm>
            <a:off x="311700" y="1381075"/>
            <a:ext cx="8520600" cy="3416400"/>
          </a:xfrm>
          <a:prstGeom prst="rect">
            <a:avLst/>
          </a:prstGeom>
        </p:spPr>
        <p:txBody>
          <a:bodyPr anchorCtr="0" anchor="t" bIns="91425" lIns="91425" spcFirstLastPara="1" rIns="91425" wrap="square" tIns="91425">
            <a:normAutofit fontScale="92500" lnSpcReduction="10000"/>
          </a:bodyPr>
          <a:lstStyle/>
          <a:p>
            <a:pPr indent="-322580" lvl="0" marL="457200" rtl="0" algn="l">
              <a:spcBef>
                <a:spcPts val="0"/>
              </a:spcBef>
              <a:spcAft>
                <a:spcPts val="0"/>
              </a:spcAft>
              <a:buSzPct val="88888"/>
              <a:buFont typeface="Montserrat"/>
              <a:buChar char="●"/>
            </a:pPr>
            <a:r>
              <a:rPr b="1" lang="en">
                <a:latin typeface="Montserrat"/>
                <a:ea typeface="Montserrat"/>
                <a:cs typeface="Montserrat"/>
                <a:sym typeface="Montserrat"/>
              </a:rPr>
              <a:t>Manipulativeness</a:t>
            </a:r>
            <a:r>
              <a:rPr lang="en">
                <a:latin typeface="Montserrat"/>
                <a:ea typeface="Montserrat"/>
                <a:cs typeface="Montserrat"/>
                <a:sym typeface="Montserrat"/>
              </a:rPr>
              <a:t> - After our course, participants became </a:t>
            </a:r>
            <a:r>
              <a:rPr b="1" lang="en">
                <a:solidFill>
                  <a:srgbClr val="005AC0"/>
                </a:solidFill>
                <a:latin typeface="Montserrat"/>
                <a:ea typeface="Montserrat"/>
                <a:cs typeface="Montserrat"/>
                <a:sym typeface="Montserrat"/>
              </a:rPr>
              <a:t>more skeptical of all information</a:t>
            </a:r>
            <a:r>
              <a:rPr lang="en">
                <a:latin typeface="Montserrat"/>
                <a:ea typeface="Montserrat"/>
                <a:cs typeface="Montserrat"/>
                <a:sym typeface="Montserrat"/>
              </a:rPr>
              <a:t>: they labelled manipulative posts as </a:t>
            </a:r>
            <a:r>
              <a:rPr b="1" lang="en">
                <a:solidFill>
                  <a:srgbClr val="005AC0"/>
                </a:solidFill>
                <a:latin typeface="Montserrat"/>
                <a:ea typeface="Montserrat"/>
                <a:cs typeface="Montserrat"/>
                <a:sym typeface="Montserrat"/>
              </a:rPr>
              <a:t>12 percentage points</a:t>
            </a:r>
            <a:r>
              <a:rPr lang="en">
                <a:latin typeface="Montserrat"/>
                <a:ea typeface="Montserrat"/>
                <a:cs typeface="Montserrat"/>
                <a:sym typeface="Montserrat"/>
              </a:rPr>
              <a:t> more manipulative, however, they also labelled non-manipulative courses 15 percentage points more manipulative</a:t>
            </a:r>
            <a:endParaRPr>
              <a:latin typeface="Montserrat"/>
              <a:ea typeface="Montserrat"/>
              <a:cs typeface="Montserrat"/>
              <a:sym typeface="Montserrat"/>
            </a:endParaRPr>
          </a:p>
          <a:p>
            <a:pPr indent="0" lvl="0" marL="457200" rtl="0" algn="l">
              <a:spcBef>
                <a:spcPts val="1400"/>
              </a:spcBef>
              <a:spcAft>
                <a:spcPts val="0"/>
              </a:spcAft>
              <a:buNone/>
            </a:pPr>
            <a:r>
              <a:rPr b="1" lang="en">
                <a:latin typeface="Montserrat"/>
                <a:ea typeface="Montserrat"/>
                <a:cs typeface="Montserrat"/>
                <a:sym typeface="Montserrat"/>
              </a:rPr>
              <a:t>Tactics</a:t>
            </a:r>
            <a:r>
              <a:rPr lang="en">
                <a:latin typeface="Montserrat"/>
                <a:ea typeface="Montserrat"/>
                <a:cs typeface="Montserrat"/>
                <a:sym typeface="Montserrat"/>
              </a:rPr>
              <a:t> - Participants</a:t>
            </a:r>
            <a:r>
              <a:rPr b="1" lang="en">
                <a:solidFill>
                  <a:srgbClr val="005AC0"/>
                </a:solidFill>
                <a:latin typeface="Montserrat"/>
                <a:ea typeface="Montserrat"/>
                <a:cs typeface="Montserrat"/>
                <a:sym typeface="Montserrat"/>
              </a:rPr>
              <a:t> identify the tactics from the course more</a:t>
            </a:r>
            <a:r>
              <a:rPr lang="en">
                <a:latin typeface="Montserrat"/>
                <a:ea typeface="Montserrat"/>
                <a:cs typeface="Montserrat"/>
                <a:sym typeface="Montserrat"/>
              </a:rPr>
              <a:t> often across the board (regardless of whether they are present or not); overall skepticism may be driven by thinking about the tactics taught</a:t>
            </a:r>
            <a:endParaRPr>
              <a:latin typeface="Montserrat"/>
              <a:ea typeface="Montserrat"/>
              <a:cs typeface="Montserrat"/>
              <a:sym typeface="Montserrat"/>
            </a:endParaRPr>
          </a:p>
          <a:p>
            <a:pPr indent="-322580" lvl="0" marL="457200" rtl="0" algn="l">
              <a:spcBef>
                <a:spcPts val="1400"/>
              </a:spcBef>
              <a:spcAft>
                <a:spcPts val="0"/>
              </a:spcAft>
              <a:buSzPct val="88888"/>
              <a:buFont typeface="Montserrat"/>
              <a:buChar char="●"/>
            </a:pPr>
            <a:r>
              <a:rPr b="1" lang="en">
                <a:latin typeface="Montserrat"/>
                <a:ea typeface="Montserrat"/>
                <a:cs typeface="Montserrat"/>
                <a:sym typeface="Montserrat"/>
              </a:rPr>
              <a:t>Behaviors</a:t>
            </a:r>
            <a:r>
              <a:rPr lang="en">
                <a:latin typeface="Montserrat"/>
                <a:ea typeface="Montserrat"/>
                <a:cs typeface="Montserrat"/>
                <a:sym typeface="Montserrat"/>
              </a:rPr>
              <a:t> - Our tactics course </a:t>
            </a:r>
            <a:r>
              <a:rPr b="1" lang="en">
                <a:solidFill>
                  <a:srgbClr val="005AC0"/>
                </a:solidFill>
                <a:latin typeface="Montserrat"/>
                <a:ea typeface="Montserrat"/>
                <a:cs typeface="Montserrat"/>
                <a:sym typeface="Montserrat"/>
              </a:rPr>
              <a:t>did not seem to change</a:t>
            </a:r>
            <a:r>
              <a:rPr lang="en">
                <a:latin typeface="Montserrat"/>
                <a:ea typeface="Montserrat"/>
                <a:cs typeface="Montserrat"/>
                <a:sym typeface="Montserrat"/>
              </a:rPr>
              <a:t> online and offline </a:t>
            </a:r>
            <a:r>
              <a:rPr b="1" lang="en">
                <a:solidFill>
                  <a:srgbClr val="005AC0"/>
                </a:solidFill>
                <a:latin typeface="Montserrat"/>
                <a:ea typeface="Montserrat"/>
                <a:cs typeface="Montserrat"/>
                <a:sym typeface="Montserrat"/>
              </a:rPr>
              <a:t>sharing behavior</a:t>
            </a:r>
            <a:endParaRPr b="1">
              <a:solidFill>
                <a:srgbClr val="FF00FF"/>
              </a:solidFill>
              <a:latin typeface="Montserrat"/>
              <a:ea typeface="Montserrat"/>
              <a:cs typeface="Montserrat"/>
              <a:sym typeface="Montserrat"/>
            </a:endParaRPr>
          </a:p>
          <a:p>
            <a:pPr indent="-322580" lvl="0" marL="457200" rtl="0" algn="l">
              <a:spcBef>
                <a:spcPts val="1400"/>
              </a:spcBef>
              <a:spcAft>
                <a:spcPts val="1400"/>
              </a:spcAft>
              <a:buSzPct val="88888"/>
              <a:buFont typeface="Montserrat"/>
              <a:buChar char="●"/>
            </a:pPr>
            <a:r>
              <a:rPr b="1" lang="en">
                <a:latin typeface="Montserrat"/>
                <a:ea typeface="Montserrat"/>
                <a:cs typeface="Montserrat"/>
                <a:sym typeface="Montserrat"/>
              </a:rPr>
              <a:t>HTE</a:t>
            </a:r>
            <a:r>
              <a:rPr lang="en">
                <a:latin typeface="Montserrat"/>
                <a:ea typeface="Montserrat"/>
                <a:cs typeface="Montserrat"/>
                <a:sym typeface="Montserrat"/>
              </a:rPr>
              <a:t> - We found HTE for </a:t>
            </a:r>
            <a:r>
              <a:rPr b="1" lang="en">
                <a:solidFill>
                  <a:srgbClr val="005AC0"/>
                </a:solidFill>
                <a:latin typeface="Montserrat"/>
                <a:ea typeface="Montserrat"/>
                <a:cs typeface="Montserrat"/>
                <a:sym typeface="Montserrat"/>
              </a:rPr>
              <a:t>income only</a:t>
            </a:r>
            <a:endParaRPr b="1">
              <a:solidFill>
                <a:srgbClr val="005AC0"/>
              </a:solidFill>
              <a:latin typeface="Montserrat"/>
              <a:ea typeface="Montserrat"/>
              <a:cs typeface="Montserrat"/>
              <a:sym typeface="Montserrat"/>
            </a:endParaRPr>
          </a:p>
        </p:txBody>
      </p:sp>
      <p:sp>
        <p:nvSpPr>
          <p:cNvPr id="722" name="Google Shape;722;p70"/>
          <p:cNvSpPr/>
          <p:nvPr/>
        </p:nvSpPr>
        <p:spPr>
          <a:xfrm>
            <a:off x="311650" y="1431975"/>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a:t>
            </a:r>
            <a:endParaRPr b="1" sz="1800">
              <a:solidFill>
                <a:srgbClr val="E9E9E9"/>
              </a:solidFill>
              <a:latin typeface="Montserrat"/>
              <a:ea typeface="Montserrat"/>
              <a:cs typeface="Montserrat"/>
              <a:sym typeface="Montserrat"/>
            </a:endParaRPr>
          </a:p>
        </p:txBody>
      </p:sp>
      <p:sp>
        <p:nvSpPr>
          <p:cNvPr id="723" name="Google Shape;723;p70"/>
          <p:cNvSpPr/>
          <p:nvPr/>
        </p:nvSpPr>
        <p:spPr>
          <a:xfrm>
            <a:off x="311650" y="2628280"/>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a:t>
            </a:r>
            <a:endParaRPr b="1" sz="1800">
              <a:solidFill>
                <a:srgbClr val="E9E9E9"/>
              </a:solidFill>
              <a:latin typeface="Montserrat"/>
              <a:ea typeface="Montserrat"/>
              <a:cs typeface="Montserrat"/>
              <a:sym typeface="Montserrat"/>
            </a:endParaRPr>
          </a:p>
        </p:txBody>
      </p:sp>
      <p:sp>
        <p:nvSpPr>
          <p:cNvPr id="724" name="Google Shape;724;p70"/>
          <p:cNvSpPr/>
          <p:nvPr/>
        </p:nvSpPr>
        <p:spPr>
          <a:xfrm>
            <a:off x="311650" y="3585712"/>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III</a:t>
            </a:r>
            <a:endParaRPr b="1" sz="1800">
              <a:solidFill>
                <a:srgbClr val="E9E9E9"/>
              </a:solidFill>
              <a:latin typeface="Montserrat"/>
              <a:ea typeface="Montserrat"/>
              <a:cs typeface="Montserrat"/>
              <a:sym typeface="Montserrat"/>
            </a:endParaRPr>
          </a:p>
        </p:txBody>
      </p:sp>
      <p:sp>
        <p:nvSpPr>
          <p:cNvPr id="725" name="Google Shape;725;p70"/>
          <p:cNvSpPr/>
          <p:nvPr/>
        </p:nvSpPr>
        <p:spPr>
          <a:xfrm>
            <a:off x="311650" y="4281839"/>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IV</a:t>
            </a:r>
            <a:endParaRPr b="1" sz="1800">
              <a:solidFill>
                <a:srgbClr val="E9E9E9"/>
              </a:solidFill>
              <a:latin typeface="Montserrat"/>
              <a:ea typeface="Montserrat"/>
              <a:cs typeface="Montserrat"/>
              <a:sym typeface="Montserrat"/>
            </a:endParaRPr>
          </a:p>
        </p:txBody>
      </p:sp>
      <p:sp>
        <p:nvSpPr>
          <p:cNvPr id="726" name="Google Shape;726;p70"/>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HTE Results on identifying misinformation</a:t>
            </a:r>
            <a:endParaRPr>
              <a:solidFill>
                <a:srgbClr val="005AC0"/>
              </a:solidFill>
              <a:latin typeface="Montserrat SemiBold"/>
              <a:ea typeface="Montserrat SemiBold"/>
              <a:cs typeface="Montserrat SemiBold"/>
              <a:sym typeface="Montserrat SemiBold"/>
            </a:endParaRPr>
          </a:p>
        </p:txBody>
      </p:sp>
      <p:sp>
        <p:nvSpPr>
          <p:cNvPr id="732" name="Google Shape;732;p71"/>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2.iv</a:t>
            </a:r>
            <a:endParaRPr b="1" sz="1300">
              <a:solidFill>
                <a:schemeClr val="lt1"/>
              </a:solidFill>
              <a:latin typeface="Montserrat"/>
              <a:ea typeface="Montserrat"/>
              <a:cs typeface="Montserrat"/>
              <a:sym typeface="Montserrat"/>
            </a:endParaRPr>
          </a:p>
        </p:txBody>
      </p:sp>
      <p:graphicFrame>
        <p:nvGraphicFramePr>
          <p:cNvPr id="733" name="Google Shape;733;p71"/>
          <p:cNvGraphicFramePr/>
          <p:nvPr/>
        </p:nvGraphicFramePr>
        <p:xfrm>
          <a:off x="1661100" y="1896750"/>
          <a:ext cx="3000000" cy="3000000"/>
        </p:xfrm>
        <a:graphic>
          <a:graphicData uri="http://schemas.openxmlformats.org/drawingml/2006/table">
            <a:tbl>
              <a:tblPr>
                <a:noFill/>
                <a:tableStyleId>{79CC33BA-E10A-4C05-8659-71DDF1C8C14C}</a:tableStyleId>
              </a:tblPr>
              <a:tblGrid>
                <a:gridCol w="1605300"/>
                <a:gridCol w="1670175"/>
                <a:gridCol w="1140825"/>
                <a:gridCol w="1405500"/>
              </a:tblGrid>
              <a:tr h="500200">
                <a:tc>
                  <a:txBody>
                    <a:bodyPr/>
                    <a:lstStyle/>
                    <a:p>
                      <a:pPr indent="0" lvl="0" marL="0" rtl="0" algn="l">
                        <a:spcBef>
                          <a:spcPts val="0"/>
                        </a:spcBef>
                        <a:spcAft>
                          <a:spcPts val="0"/>
                        </a:spcAft>
                        <a:buNone/>
                      </a:pPr>
                      <a:r>
                        <a:t/>
                      </a:r>
                      <a:endParaRPr sz="1350">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Misinformation Susceptibility</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Political Ideology</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350">
                          <a:solidFill>
                            <a:srgbClr val="005AC0"/>
                          </a:solidFill>
                          <a:latin typeface="Montserrat"/>
                          <a:ea typeface="Montserrat"/>
                          <a:cs typeface="Montserrat"/>
                          <a:sym typeface="Montserrat"/>
                        </a:rPr>
                        <a:t>Income</a:t>
                      </a:r>
                      <a:endParaRPr b="1" sz="13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Treatment (est.)</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0.01</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-0.04</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-0.04</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Std. Error</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0.02</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0.08</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0.02</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89600">
                <a:tc>
                  <a:txBody>
                    <a:bodyPr/>
                    <a:lstStyle/>
                    <a:p>
                      <a:pPr indent="0" lvl="0" marL="0" rtl="0" algn="r">
                        <a:spcBef>
                          <a:spcPts val="0"/>
                        </a:spcBef>
                        <a:spcAft>
                          <a:spcPts val="0"/>
                        </a:spcAft>
                        <a:buNone/>
                      </a:pPr>
                      <a:r>
                        <a:rPr i="1" lang="en" sz="1350">
                          <a:solidFill>
                            <a:schemeClr val="dk2"/>
                          </a:solidFill>
                          <a:latin typeface="Montserrat SemiBold"/>
                          <a:ea typeface="Montserrat SemiBold"/>
                          <a:cs typeface="Montserrat SemiBold"/>
                          <a:sym typeface="Montserrat SemiBold"/>
                        </a:rPr>
                        <a:t>Adj. p-value</a:t>
                      </a:r>
                      <a:endParaRPr i="1" sz="1350">
                        <a:solidFill>
                          <a:schemeClr val="dk2"/>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0.58</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0.60</a:t>
                      </a:r>
                      <a:endParaRPr>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0.02</a:t>
                      </a:r>
                      <a:endParaRPr b="1">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HTE: </a:t>
            </a:r>
            <a:r>
              <a:rPr lang="en">
                <a:solidFill>
                  <a:srgbClr val="005AC0"/>
                </a:solidFill>
                <a:latin typeface="Montserrat SemiBold"/>
                <a:ea typeface="Montserrat SemiBold"/>
                <a:cs typeface="Montserrat SemiBold"/>
                <a:sym typeface="Montserrat SemiBold"/>
              </a:rPr>
              <a:t>Income</a:t>
            </a:r>
            <a:endParaRPr>
              <a:solidFill>
                <a:srgbClr val="005AC0"/>
              </a:solidFill>
              <a:latin typeface="Montserrat SemiBold"/>
              <a:ea typeface="Montserrat SemiBold"/>
              <a:cs typeface="Montserrat SemiBold"/>
              <a:sym typeface="Montserrat SemiBold"/>
            </a:endParaRPr>
          </a:p>
        </p:txBody>
      </p:sp>
      <p:sp>
        <p:nvSpPr>
          <p:cNvPr id="739" name="Google Shape;739;p72"/>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2.iv</a:t>
            </a:r>
            <a:endParaRPr b="1" sz="1300">
              <a:solidFill>
                <a:schemeClr val="lt1"/>
              </a:solidFill>
              <a:latin typeface="Montserrat"/>
              <a:ea typeface="Montserrat"/>
              <a:cs typeface="Montserrat"/>
              <a:sym typeface="Montserrat"/>
            </a:endParaRPr>
          </a:p>
        </p:txBody>
      </p:sp>
      <p:pic>
        <p:nvPicPr>
          <p:cNvPr id="740" name="Google Shape;740;p72"/>
          <p:cNvPicPr preferRelativeResize="0"/>
          <p:nvPr/>
        </p:nvPicPr>
        <p:blipFill>
          <a:blip r:embed="rId3">
            <a:alphaModFix/>
          </a:blip>
          <a:stretch>
            <a:fillRect/>
          </a:stretch>
        </p:blipFill>
        <p:spPr>
          <a:xfrm>
            <a:off x="1486513" y="1104550"/>
            <a:ext cx="6170964"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HTE: Our results were consistent across groups</a:t>
            </a:r>
            <a:endParaRPr>
              <a:solidFill>
                <a:srgbClr val="005AC0"/>
              </a:solidFill>
              <a:latin typeface="Montserrat SemiBold"/>
              <a:ea typeface="Montserrat SemiBold"/>
              <a:cs typeface="Montserrat SemiBold"/>
              <a:sym typeface="Montserrat SemiBold"/>
            </a:endParaRPr>
          </a:p>
        </p:txBody>
      </p:sp>
      <p:sp>
        <p:nvSpPr>
          <p:cNvPr id="746" name="Google Shape;746;p73"/>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2.iv</a:t>
            </a:r>
            <a:endParaRPr b="1" sz="1300">
              <a:solidFill>
                <a:schemeClr val="lt1"/>
              </a:solidFill>
              <a:latin typeface="Montserrat"/>
              <a:ea typeface="Montserrat"/>
              <a:cs typeface="Montserrat"/>
              <a:sym typeface="Montserrat"/>
            </a:endParaRPr>
          </a:p>
        </p:txBody>
      </p:sp>
      <p:pic>
        <p:nvPicPr>
          <p:cNvPr id="747" name="Google Shape;747;p73"/>
          <p:cNvPicPr preferRelativeResize="0"/>
          <p:nvPr/>
        </p:nvPicPr>
        <p:blipFill rotWithShape="1">
          <a:blip r:embed="rId3">
            <a:alphaModFix/>
          </a:blip>
          <a:srcRect b="18767" l="4473" r="4592" t="17680"/>
          <a:stretch/>
        </p:blipFill>
        <p:spPr>
          <a:xfrm>
            <a:off x="1110463" y="1505775"/>
            <a:ext cx="6923075" cy="3456101"/>
          </a:xfrm>
          <a:prstGeom prst="rect">
            <a:avLst/>
          </a:prstGeom>
          <a:noFill/>
          <a:ln>
            <a:noFill/>
          </a:ln>
        </p:spPr>
      </p:pic>
      <p:sp>
        <p:nvSpPr>
          <p:cNvPr id="748" name="Google Shape;748;p73"/>
          <p:cNvSpPr txBox="1"/>
          <p:nvPr/>
        </p:nvSpPr>
        <p:spPr>
          <a:xfrm>
            <a:off x="311650" y="1053265"/>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200">
                <a:solidFill>
                  <a:srgbClr val="005AC0"/>
                </a:solidFill>
                <a:latin typeface="Montserrat"/>
                <a:ea typeface="Montserrat"/>
                <a:cs typeface="Montserrat"/>
                <a:sym typeface="Montserrat"/>
              </a:rPr>
              <a:t>Causal Trees Analysis</a:t>
            </a:r>
            <a:endParaRPr b="1" sz="1200">
              <a:solidFill>
                <a:srgbClr val="005AC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Motivation</a:t>
            </a:r>
            <a:endParaRPr>
              <a:solidFill>
                <a:srgbClr val="005AC0"/>
              </a:solidFill>
              <a:latin typeface="Montserrat SemiBold"/>
              <a:ea typeface="Montserrat SemiBold"/>
              <a:cs typeface="Montserrat SemiBold"/>
              <a:sym typeface="Montserrat SemiBold"/>
            </a:endParaRPr>
          </a:p>
        </p:txBody>
      </p:sp>
      <p:pic>
        <p:nvPicPr>
          <p:cNvPr id="287" name="Google Shape;287;p38"/>
          <p:cNvPicPr preferRelativeResize="0"/>
          <p:nvPr/>
        </p:nvPicPr>
        <p:blipFill>
          <a:blip r:embed="rId3">
            <a:alphaModFix/>
          </a:blip>
          <a:stretch>
            <a:fillRect/>
          </a:stretch>
        </p:blipFill>
        <p:spPr>
          <a:xfrm>
            <a:off x="6562200" y="1055193"/>
            <a:ext cx="1870201" cy="1554972"/>
          </a:xfrm>
          <a:prstGeom prst="rect">
            <a:avLst/>
          </a:prstGeom>
          <a:noFill/>
          <a:ln>
            <a:noFill/>
          </a:ln>
        </p:spPr>
      </p:pic>
      <p:pic>
        <p:nvPicPr>
          <p:cNvPr id="288" name="Google Shape;288;p38"/>
          <p:cNvPicPr preferRelativeResize="0"/>
          <p:nvPr/>
        </p:nvPicPr>
        <p:blipFill>
          <a:blip r:embed="rId4">
            <a:alphaModFix/>
          </a:blip>
          <a:stretch>
            <a:fillRect/>
          </a:stretch>
        </p:blipFill>
        <p:spPr>
          <a:xfrm>
            <a:off x="861938" y="1180200"/>
            <a:ext cx="1569524" cy="1304950"/>
          </a:xfrm>
          <a:prstGeom prst="rect">
            <a:avLst/>
          </a:prstGeom>
          <a:noFill/>
          <a:ln>
            <a:noFill/>
          </a:ln>
        </p:spPr>
      </p:pic>
      <p:pic>
        <p:nvPicPr>
          <p:cNvPr id="289" name="Google Shape;289;p38"/>
          <p:cNvPicPr preferRelativeResize="0"/>
          <p:nvPr/>
        </p:nvPicPr>
        <p:blipFill>
          <a:blip r:embed="rId5">
            <a:alphaModFix/>
          </a:blip>
          <a:stretch>
            <a:fillRect/>
          </a:stretch>
        </p:blipFill>
        <p:spPr>
          <a:xfrm>
            <a:off x="3828536" y="1214527"/>
            <a:ext cx="1486924" cy="1236299"/>
          </a:xfrm>
          <a:prstGeom prst="rect">
            <a:avLst/>
          </a:prstGeom>
          <a:noFill/>
          <a:ln>
            <a:noFill/>
          </a:ln>
        </p:spPr>
      </p:pic>
      <p:sp>
        <p:nvSpPr>
          <p:cNvPr id="290" name="Google Shape;290;p38"/>
          <p:cNvSpPr txBox="1"/>
          <p:nvPr>
            <p:ph idx="1" type="body"/>
          </p:nvPr>
        </p:nvSpPr>
        <p:spPr>
          <a:xfrm>
            <a:off x="311700" y="2588150"/>
            <a:ext cx="2670000" cy="207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500">
                <a:solidFill>
                  <a:srgbClr val="005AC0"/>
                </a:solidFill>
                <a:latin typeface="Montserrat"/>
                <a:ea typeface="Montserrat"/>
                <a:cs typeface="Montserrat"/>
                <a:sym typeface="Montserrat"/>
              </a:rPr>
              <a:t>Context</a:t>
            </a:r>
            <a:endParaRPr b="1" sz="1500">
              <a:solidFill>
                <a:srgbClr val="005AC0"/>
              </a:solidFill>
              <a:latin typeface="Montserrat"/>
              <a:ea typeface="Montserrat"/>
              <a:cs typeface="Montserrat"/>
              <a:sym typeface="Montserrat"/>
            </a:endParaRPr>
          </a:p>
          <a:p>
            <a:pPr indent="0" lvl="0" marL="0" rtl="0" algn="ctr">
              <a:spcBef>
                <a:spcPts val="1200"/>
              </a:spcBef>
              <a:spcAft>
                <a:spcPts val="1200"/>
              </a:spcAft>
              <a:buNone/>
            </a:pPr>
            <a:r>
              <a:rPr i="1" lang="en" sz="1500">
                <a:latin typeface="Montserrat"/>
                <a:ea typeface="Montserrat"/>
                <a:cs typeface="Montserrat"/>
                <a:sym typeface="Montserrat"/>
              </a:rPr>
              <a:t>Online misinformation is a </a:t>
            </a:r>
            <a:r>
              <a:rPr i="1" lang="en" sz="1500">
                <a:latin typeface="Montserrat SemiBold"/>
                <a:ea typeface="Montserrat SemiBold"/>
                <a:cs typeface="Montserrat SemiBold"/>
                <a:sym typeface="Montserrat SemiBold"/>
              </a:rPr>
              <a:t>threat</a:t>
            </a:r>
            <a:endParaRPr i="1" sz="1500">
              <a:latin typeface="Montserrat SemiBold"/>
              <a:ea typeface="Montserrat SemiBold"/>
              <a:cs typeface="Montserrat SemiBold"/>
              <a:sym typeface="Montserrat SemiBold"/>
            </a:endParaRPr>
          </a:p>
        </p:txBody>
      </p:sp>
      <p:sp>
        <p:nvSpPr>
          <p:cNvPr id="291" name="Google Shape;291;p38"/>
          <p:cNvSpPr txBox="1"/>
          <p:nvPr>
            <p:ph idx="1" type="body"/>
          </p:nvPr>
        </p:nvSpPr>
        <p:spPr>
          <a:xfrm>
            <a:off x="3237000" y="2588150"/>
            <a:ext cx="2670000" cy="20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005AC0"/>
                </a:solidFill>
                <a:latin typeface="Montserrat"/>
                <a:ea typeface="Montserrat"/>
                <a:cs typeface="Montserrat"/>
                <a:sym typeface="Montserrat"/>
              </a:rPr>
              <a:t>Objectives</a:t>
            </a:r>
            <a:endParaRPr b="1" sz="1500">
              <a:solidFill>
                <a:srgbClr val="005AC0"/>
              </a:solidFill>
              <a:latin typeface="Montserrat"/>
              <a:ea typeface="Montserrat"/>
              <a:cs typeface="Montserrat"/>
              <a:sym typeface="Montserrat"/>
            </a:endParaRPr>
          </a:p>
          <a:p>
            <a:pPr indent="0" lvl="0" marL="0" rtl="0" algn="ctr">
              <a:spcBef>
                <a:spcPts val="1200"/>
              </a:spcBef>
              <a:spcAft>
                <a:spcPts val="1200"/>
              </a:spcAft>
              <a:buNone/>
            </a:pPr>
            <a:r>
              <a:rPr i="1" lang="en" sz="1500">
                <a:latin typeface="Montserrat"/>
                <a:ea typeface="Montserrat"/>
                <a:cs typeface="Montserrat"/>
                <a:sym typeface="Montserrat"/>
              </a:rPr>
              <a:t>Identify low-cost intervention to reduce misinformation </a:t>
            </a:r>
            <a:r>
              <a:rPr i="1" lang="en" sz="1500">
                <a:latin typeface="Montserrat SemiBold"/>
                <a:ea typeface="Montserrat SemiBold"/>
                <a:cs typeface="Montserrat SemiBold"/>
                <a:sym typeface="Montserrat SemiBold"/>
              </a:rPr>
              <a:t>susceptibility</a:t>
            </a:r>
            <a:r>
              <a:rPr i="1" lang="en" sz="1500">
                <a:latin typeface="Montserrat"/>
                <a:ea typeface="Montserrat"/>
                <a:cs typeface="Montserrat"/>
                <a:sym typeface="Montserrat"/>
              </a:rPr>
              <a:t>, inc. </a:t>
            </a:r>
            <a:r>
              <a:rPr i="1" lang="en" sz="1500">
                <a:latin typeface="Montserrat SemiBold"/>
                <a:ea typeface="Montserrat SemiBold"/>
                <a:cs typeface="Montserrat SemiBold"/>
                <a:sym typeface="Montserrat SemiBold"/>
              </a:rPr>
              <a:t>identifying it</a:t>
            </a:r>
            <a:r>
              <a:rPr i="1" lang="en" sz="1500">
                <a:latin typeface="Montserrat"/>
                <a:ea typeface="Montserrat"/>
                <a:cs typeface="Montserrat"/>
                <a:sym typeface="Montserrat"/>
              </a:rPr>
              <a:t> &amp; </a:t>
            </a:r>
            <a:r>
              <a:rPr i="1" lang="en" sz="1500">
                <a:latin typeface="Montserrat SemiBold"/>
                <a:ea typeface="Montserrat SemiBold"/>
                <a:cs typeface="Montserrat SemiBold"/>
                <a:sym typeface="Montserrat SemiBold"/>
              </a:rPr>
              <a:t>sharing it</a:t>
            </a:r>
            <a:r>
              <a:rPr i="1" lang="en" sz="1500">
                <a:latin typeface="Montserrat"/>
                <a:ea typeface="Montserrat"/>
                <a:cs typeface="Montserrat"/>
                <a:sym typeface="Montserrat"/>
              </a:rPr>
              <a:t> less frequently</a:t>
            </a:r>
            <a:endParaRPr i="1" sz="1500">
              <a:latin typeface="Montserrat"/>
              <a:ea typeface="Montserrat"/>
              <a:cs typeface="Montserrat"/>
              <a:sym typeface="Montserrat"/>
            </a:endParaRPr>
          </a:p>
        </p:txBody>
      </p:sp>
      <p:sp>
        <p:nvSpPr>
          <p:cNvPr id="292" name="Google Shape;292;p38"/>
          <p:cNvSpPr txBox="1"/>
          <p:nvPr>
            <p:ph idx="1" type="body"/>
          </p:nvPr>
        </p:nvSpPr>
        <p:spPr>
          <a:xfrm>
            <a:off x="6162300" y="2588150"/>
            <a:ext cx="2670000" cy="20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005AC0"/>
                </a:solidFill>
                <a:latin typeface="Montserrat"/>
                <a:ea typeface="Montserrat"/>
                <a:cs typeface="Montserrat"/>
                <a:sym typeface="Montserrat"/>
              </a:rPr>
              <a:t>Approach</a:t>
            </a:r>
            <a:endParaRPr i="1" sz="1500">
              <a:latin typeface="Montserrat"/>
              <a:ea typeface="Montserrat"/>
              <a:cs typeface="Montserrat"/>
              <a:sym typeface="Montserrat"/>
            </a:endParaRPr>
          </a:p>
          <a:p>
            <a:pPr indent="0" lvl="0" marL="0" rtl="0" algn="ctr">
              <a:spcBef>
                <a:spcPts val="1200"/>
              </a:spcBef>
              <a:spcAft>
                <a:spcPts val="1200"/>
              </a:spcAft>
              <a:buNone/>
            </a:pPr>
            <a:r>
              <a:rPr i="1" lang="en" sz="1500">
                <a:latin typeface="Montserrat"/>
                <a:ea typeface="Montserrat"/>
                <a:cs typeface="Montserrat"/>
                <a:sym typeface="Montserrat"/>
              </a:rPr>
              <a:t>Teaching </a:t>
            </a:r>
            <a:r>
              <a:rPr i="1" lang="en" sz="1500">
                <a:latin typeface="Montserrat SemiBold"/>
                <a:ea typeface="Montserrat SemiBold"/>
                <a:cs typeface="Montserrat SemiBold"/>
                <a:sym typeface="Montserrat SemiBold"/>
              </a:rPr>
              <a:t>manipulative tactics</a:t>
            </a:r>
            <a:r>
              <a:rPr i="1" lang="en" sz="1500">
                <a:latin typeface="Montserrat"/>
                <a:ea typeface="Montserrat"/>
                <a:cs typeface="Montserrat"/>
                <a:sym typeface="Montserrat"/>
              </a:rPr>
              <a:t> and analyzing how well respondents’ in</a:t>
            </a:r>
            <a:r>
              <a:rPr b="1" i="1" lang="en" sz="1500">
                <a:latin typeface="Montserrat"/>
                <a:ea typeface="Montserrat"/>
                <a:cs typeface="Montserrat"/>
                <a:sym typeface="Montserrat"/>
              </a:rPr>
              <a:t> </a:t>
            </a:r>
            <a:r>
              <a:rPr i="1" lang="en" sz="1500">
                <a:latin typeface="Montserrat SemiBold"/>
                <a:ea typeface="Montserrat SemiBold"/>
                <a:cs typeface="Montserrat SemiBold"/>
                <a:sym typeface="Montserrat SemiBold"/>
              </a:rPr>
              <a:t>different subgroups</a:t>
            </a:r>
            <a:r>
              <a:rPr i="1" lang="en" sz="1500">
                <a:latin typeface="Montserrat"/>
                <a:ea typeface="Montserrat"/>
                <a:cs typeface="Montserrat"/>
                <a:sym typeface="Montserrat"/>
              </a:rPr>
              <a:t> can subsequently identify each one</a:t>
            </a:r>
            <a:endParaRPr i="1" sz="1500">
              <a:latin typeface="Montserrat"/>
              <a:ea typeface="Montserrat"/>
              <a:cs typeface="Montserrat"/>
              <a:sym typeface="Montserrat"/>
            </a:endParaRPr>
          </a:p>
        </p:txBody>
      </p:sp>
      <p:sp>
        <p:nvSpPr>
          <p:cNvPr id="293" name="Google Shape;293;p38"/>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4"/>
          <p:cNvSpPr/>
          <p:nvPr/>
        </p:nvSpPr>
        <p:spPr>
          <a:xfrm>
            <a:off x="3682350" y="1458350"/>
            <a:ext cx="1779300" cy="1779300"/>
          </a:xfrm>
          <a:prstGeom prst="ellipse">
            <a:avLst/>
          </a:prstGeom>
          <a:solidFill>
            <a:schemeClr val="lt2"/>
          </a:solidFill>
          <a:ln>
            <a:noFill/>
          </a:ln>
        </p:spPr>
        <p:txBody>
          <a:bodyPr anchorCtr="0" anchor="b" bIns="91425" lIns="0" spcFirstLastPara="1" rIns="0" wrap="square" tIns="0">
            <a:noAutofit/>
          </a:bodyPr>
          <a:lstStyle/>
          <a:p>
            <a:pPr indent="0" lvl="0" marL="0" rtl="0" algn="ctr">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Covariate Adjustment</a:t>
            </a:r>
            <a:endParaRPr sz="1300">
              <a:solidFill>
                <a:schemeClr val="dk2"/>
              </a:solidFill>
              <a:latin typeface="Montserrat SemiBold"/>
              <a:ea typeface="Montserrat SemiBold"/>
              <a:cs typeface="Montserrat SemiBold"/>
              <a:sym typeface="Montserrat SemiBold"/>
            </a:endParaRPr>
          </a:p>
        </p:txBody>
      </p:sp>
      <p:sp>
        <p:nvSpPr>
          <p:cNvPr id="754" name="Google Shape;754;p74"/>
          <p:cNvSpPr/>
          <p:nvPr/>
        </p:nvSpPr>
        <p:spPr>
          <a:xfrm>
            <a:off x="7053000" y="1458350"/>
            <a:ext cx="1779300" cy="1779300"/>
          </a:xfrm>
          <a:prstGeom prst="ellipse">
            <a:avLst/>
          </a:prstGeom>
          <a:solidFill>
            <a:schemeClr val="lt2"/>
          </a:solidFill>
          <a:ln>
            <a:noFill/>
          </a:ln>
        </p:spPr>
        <p:txBody>
          <a:bodyPr anchorCtr="0" anchor="b" bIns="91425" lIns="0" spcFirstLastPara="1" rIns="0" wrap="square" tIns="0">
            <a:noAutofit/>
          </a:bodyPr>
          <a:lstStyle/>
          <a:p>
            <a:pPr indent="0" lvl="0" marL="0" rtl="0" algn="ctr">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Non-linear binary cut for main outcome</a:t>
            </a:r>
            <a:endParaRPr sz="1300">
              <a:solidFill>
                <a:schemeClr val="dk2"/>
              </a:solidFill>
              <a:latin typeface="Montserrat SemiBold"/>
              <a:ea typeface="Montserrat SemiBold"/>
              <a:cs typeface="Montserrat SemiBold"/>
              <a:sym typeface="Montserrat SemiBold"/>
            </a:endParaRPr>
          </a:p>
        </p:txBody>
      </p:sp>
      <p:sp>
        <p:nvSpPr>
          <p:cNvPr id="755" name="Google Shape;755;p74"/>
          <p:cNvSpPr/>
          <p:nvPr/>
        </p:nvSpPr>
        <p:spPr>
          <a:xfrm>
            <a:off x="1997025" y="2552077"/>
            <a:ext cx="1779300" cy="1779300"/>
          </a:xfrm>
          <a:prstGeom prst="ellipse">
            <a:avLst/>
          </a:prstGeom>
          <a:solidFill>
            <a:schemeClr val="lt2"/>
          </a:solidFill>
          <a:ln>
            <a:noFill/>
          </a:ln>
        </p:spPr>
        <p:txBody>
          <a:bodyPr anchorCtr="0" anchor="b" bIns="91425" lIns="0" spcFirstLastPara="1" rIns="0" wrap="square" tIns="0">
            <a:noAutofit/>
          </a:bodyPr>
          <a:lstStyle/>
          <a:p>
            <a:pPr indent="0" lvl="0" marL="0" rtl="0" algn="ctr">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Covariate Balance</a:t>
            </a:r>
            <a:endParaRPr sz="1300">
              <a:solidFill>
                <a:schemeClr val="dk2"/>
              </a:solidFill>
              <a:latin typeface="Montserrat SemiBold"/>
              <a:ea typeface="Montserrat SemiBold"/>
              <a:cs typeface="Montserrat SemiBold"/>
              <a:sym typeface="Montserrat SemiBold"/>
            </a:endParaRPr>
          </a:p>
        </p:txBody>
      </p:sp>
      <p:sp>
        <p:nvSpPr>
          <p:cNvPr id="756" name="Google Shape;756;p74"/>
          <p:cNvSpPr/>
          <p:nvPr/>
        </p:nvSpPr>
        <p:spPr>
          <a:xfrm>
            <a:off x="5367675" y="2552077"/>
            <a:ext cx="1779300" cy="1779300"/>
          </a:xfrm>
          <a:prstGeom prst="ellipse">
            <a:avLst/>
          </a:prstGeom>
          <a:solidFill>
            <a:schemeClr val="lt2"/>
          </a:solidFill>
          <a:ln>
            <a:noFill/>
          </a:ln>
        </p:spPr>
        <p:txBody>
          <a:bodyPr anchorCtr="0" anchor="b" bIns="91425" lIns="0" spcFirstLastPara="1" rIns="0" wrap="square" tIns="0">
            <a:noAutofit/>
          </a:bodyPr>
          <a:lstStyle/>
          <a:p>
            <a:pPr indent="0" lvl="0" marL="0" rtl="0" algn="ctr">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Multiple hypo. correction via bootstrap</a:t>
            </a:r>
            <a:endParaRPr sz="1300">
              <a:solidFill>
                <a:schemeClr val="dk2"/>
              </a:solidFill>
              <a:latin typeface="Montserrat SemiBold"/>
              <a:ea typeface="Montserrat SemiBold"/>
              <a:cs typeface="Montserrat SemiBold"/>
              <a:sym typeface="Montserrat SemiBold"/>
            </a:endParaRPr>
          </a:p>
        </p:txBody>
      </p:sp>
      <p:sp>
        <p:nvSpPr>
          <p:cNvPr id="757" name="Google Shape;757;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Our results are robust to adjustments </a:t>
            </a:r>
            <a:endParaRPr>
              <a:solidFill>
                <a:srgbClr val="FF00FF"/>
              </a:solidFill>
              <a:latin typeface="Montserrat SemiBold"/>
              <a:ea typeface="Montserrat SemiBold"/>
              <a:cs typeface="Montserrat SemiBold"/>
              <a:sym typeface="Montserrat SemiBold"/>
            </a:endParaRPr>
          </a:p>
        </p:txBody>
      </p:sp>
      <p:sp>
        <p:nvSpPr>
          <p:cNvPr id="758" name="Google Shape;758;p74"/>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
        <p:nvSpPr>
          <p:cNvPr id="759" name="Google Shape;759;p74"/>
          <p:cNvSpPr txBox="1"/>
          <p:nvPr/>
        </p:nvSpPr>
        <p:spPr>
          <a:xfrm>
            <a:off x="1533900" y="4475524"/>
            <a:ext cx="6076200" cy="49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a:solidFill>
                  <a:srgbClr val="005AC0"/>
                </a:solidFill>
                <a:latin typeface="Montserrat"/>
                <a:ea typeface="Montserrat"/>
                <a:cs typeface="Montserrat"/>
                <a:sym typeface="Montserrat"/>
              </a:rPr>
              <a:t>None</a:t>
            </a:r>
            <a:r>
              <a:rPr lang="en">
                <a:solidFill>
                  <a:schemeClr val="dk2"/>
                </a:solidFill>
                <a:latin typeface="Montserrat"/>
                <a:ea typeface="Montserrat"/>
                <a:cs typeface="Montserrat"/>
                <a:sym typeface="Montserrat"/>
              </a:rPr>
              <a:t> of these analyses changed our </a:t>
            </a:r>
            <a:r>
              <a:rPr b="1" lang="en">
                <a:solidFill>
                  <a:srgbClr val="005AC0"/>
                </a:solidFill>
                <a:latin typeface="Montserrat"/>
                <a:ea typeface="Montserrat"/>
                <a:cs typeface="Montserrat"/>
                <a:sym typeface="Montserrat"/>
              </a:rPr>
              <a:t>substantive results</a:t>
            </a:r>
            <a:endParaRPr b="1">
              <a:solidFill>
                <a:srgbClr val="005AC0"/>
              </a:solidFill>
              <a:latin typeface="Montserrat"/>
              <a:ea typeface="Montserrat"/>
              <a:cs typeface="Montserrat"/>
              <a:sym typeface="Montserrat"/>
            </a:endParaRPr>
          </a:p>
        </p:txBody>
      </p:sp>
      <p:sp>
        <p:nvSpPr>
          <p:cNvPr id="760" name="Google Shape;760;p74"/>
          <p:cNvSpPr/>
          <p:nvPr/>
        </p:nvSpPr>
        <p:spPr>
          <a:xfrm>
            <a:off x="1310356" y="4271355"/>
            <a:ext cx="435000" cy="435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761" name="Google Shape;761;p74"/>
          <p:cNvPicPr preferRelativeResize="0"/>
          <p:nvPr/>
        </p:nvPicPr>
        <p:blipFill>
          <a:blip r:embed="rId3">
            <a:alphaModFix/>
          </a:blip>
          <a:stretch>
            <a:fillRect/>
          </a:stretch>
        </p:blipFill>
        <p:spPr>
          <a:xfrm>
            <a:off x="1382731" y="4344143"/>
            <a:ext cx="290251" cy="289425"/>
          </a:xfrm>
          <a:prstGeom prst="rect">
            <a:avLst/>
          </a:prstGeom>
          <a:noFill/>
          <a:ln>
            <a:noFill/>
          </a:ln>
        </p:spPr>
      </p:pic>
      <p:sp>
        <p:nvSpPr>
          <p:cNvPr id="762" name="Google Shape;762;p74"/>
          <p:cNvSpPr txBox="1"/>
          <p:nvPr/>
        </p:nvSpPr>
        <p:spPr>
          <a:xfrm>
            <a:off x="311650" y="911403"/>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200">
                <a:solidFill>
                  <a:srgbClr val="005AC0"/>
                </a:solidFill>
                <a:latin typeface="Montserrat"/>
                <a:ea typeface="Montserrat"/>
                <a:cs typeface="Montserrat"/>
                <a:sym typeface="Montserrat"/>
              </a:rPr>
              <a:t>Additional Analyses Included In Our Report</a:t>
            </a:r>
            <a:endParaRPr b="1" sz="1200">
              <a:solidFill>
                <a:srgbClr val="005AC0"/>
              </a:solidFill>
              <a:latin typeface="Montserrat"/>
              <a:ea typeface="Montserrat"/>
              <a:cs typeface="Montserrat"/>
              <a:sym typeface="Montserrat"/>
            </a:endParaRPr>
          </a:p>
        </p:txBody>
      </p:sp>
      <p:sp>
        <p:nvSpPr>
          <p:cNvPr id="763" name="Google Shape;763;p74"/>
          <p:cNvSpPr/>
          <p:nvPr/>
        </p:nvSpPr>
        <p:spPr>
          <a:xfrm>
            <a:off x="311700" y="1458350"/>
            <a:ext cx="1779300" cy="1779300"/>
          </a:xfrm>
          <a:prstGeom prst="ellipse">
            <a:avLst/>
          </a:prstGeom>
          <a:solidFill>
            <a:schemeClr val="lt2"/>
          </a:solidFill>
          <a:ln>
            <a:noFill/>
          </a:ln>
        </p:spPr>
        <p:txBody>
          <a:bodyPr anchorCtr="0" anchor="b" bIns="91425" lIns="0" spcFirstLastPara="1" rIns="0" wrap="square" tIns="0">
            <a:noAutofit/>
          </a:bodyPr>
          <a:lstStyle/>
          <a:p>
            <a:pPr indent="0" lvl="0" marL="0" rtl="0" algn="ctr">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Control for question order randomization</a:t>
            </a:r>
            <a:endParaRPr sz="1300">
              <a:solidFill>
                <a:schemeClr val="dk2"/>
              </a:solidFill>
              <a:latin typeface="Montserrat SemiBold"/>
              <a:ea typeface="Montserrat SemiBold"/>
              <a:cs typeface="Montserrat SemiBold"/>
              <a:sym typeface="Montserrat SemiBold"/>
            </a:endParaRPr>
          </a:p>
        </p:txBody>
      </p:sp>
      <p:pic>
        <p:nvPicPr>
          <p:cNvPr id="764" name="Google Shape;764;p74"/>
          <p:cNvPicPr preferRelativeResize="0"/>
          <p:nvPr/>
        </p:nvPicPr>
        <p:blipFill>
          <a:blip r:embed="rId4">
            <a:alphaModFix/>
          </a:blip>
          <a:stretch>
            <a:fillRect/>
          </a:stretch>
        </p:blipFill>
        <p:spPr>
          <a:xfrm>
            <a:off x="4194072" y="1720490"/>
            <a:ext cx="755850" cy="608985"/>
          </a:xfrm>
          <a:prstGeom prst="rect">
            <a:avLst/>
          </a:prstGeom>
          <a:noFill/>
          <a:ln>
            <a:noFill/>
          </a:ln>
        </p:spPr>
      </p:pic>
      <p:pic>
        <p:nvPicPr>
          <p:cNvPr id="765" name="Google Shape;765;p74"/>
          <p:cNvPicPr preferRelativeResize="0"/>
          <p:nvPr/>
        </p:nvPicPr>
        <p:blipFill>
          <a:blip r:embed="rId5">
            <a:alphaModFix/>
          </a:blip>
          <a:stretch>
            <a:fillRect/>
          </a:stretch>
        </p:blipFill>
        <p:spPr>
          <a:xfrm>
            <a:off x="7497535" y="1543965"/>
            <a:ext cx="890249" cy="717284"/>
          </a:xfrm>
          <a:prstGeom prst="rect">
            <a:avLst/>
          </a:prstGeom>
          <a:noFill/>
          <a:ln>
            <a:noFill/>
          </a:ln>
        </p:spPr>
      </p:pic>
      <p:pic>
        <p:nvPicPr>
          <p:cNvPr id="766" name="Google Shape;766;p74"/>
          <p:cNvPicPr preferRelativeResize="0"/>
          <p:nvPr/>
        </p:nvPicPr>
        <p:blipFill>
          <a:blip r:embed="rId6">
            <a:alphaModFix/>
          </a:blip>
          <a:stretch>
            <a:fillRect/>
          </a:stretch>
        </p:blipFill>
        <p:spPr>
          <a:xfrm>
            <a:off x="895651" y="1656312"/>
            <a:ext cx="611408" cy="492600"/>
          </a:xfrm>
          <a:prstGeom prst="rect">
            <a:avLst/>
          </a:prstGeom>
          <a:noFill/>
          <a:ln>
            <a:noFill/>
          </a:ln>
        </p:spPr>
      </p:pic>
      <p:pic>
        <p:nvPicPr>
          <p:cNvPr id="767" name="Google Shape;767;p74"/>
          <p:cNvPicPr preferRelativeResize="0"/>
          <p:nvPr/>
        </p:nvPicPr>
        <p:blipFill>
          <a:blip r:embed="rId7">
            <a:alphaModFix/>
          </a:blip>
          <a:stretch>
            <a:fillRect/>
          </a:stretch>
        </p:blipFill>
        <p:spPr>
          <a:xfrm>
            <a:off x="5879404" y="2636994"/>
            <a:ext cx="755846" cy="609000"/>
          </a:xfrm>
          <a:prstGeom prst="rect">
            <a:avLst/>
          </a:prstGeom>
          <a:noFill/>
          <a:ln>
            <a:noFill/>
          </a:ln>
        </p:spPr>
      </p:pic>
      <p:pic>
        <p:nvPicPr>
          <p:cNvPr id="768" name="Google Shape;768;p74"/>
          <p:cNvPicPr preferRelativeResize="0"/>
          <p:nvPr/>
        </p:nvPicPr>
        <p:blipFill>
          <a:blip r:embed="rId8">
            <a:alphaModFix/>
          </a:blip>
          <a:stretch>
            <a:fillRect/>
          </a:stretch>
        </p:blipFill>
        <p:spPr>
          <a:xfrm>
            <a:off x="2508751" y="2799361"/>
            <a:ext cx="755849" cy="60898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5"/>
          <p:cNvSpPr/>
          <p:nvPr/>
        </p:nvSpPr>
        <p:spPr>
          <a:xfrm>
            <a:off x="5518184" y="1348475"/>
            <a:ext cx="3314100" cy="1054800"/>
          </a:xfrm>
          <a:prstGeom prst="homePlate">
            <a:avLst>
              <a:gd fmla="val 50000" name="adj"/>
            </a:avLst>
          </a:prstGeom>
          <a:solidFill>
            <a:srgbClr val="005AC0"/>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chemeClr val="lt1"/>
                </a:solidFill>
                <a:latin typeface="Montserrat SemiBold"/>
                <a:ea typeface="Montserrat SemiBold"/>
                <a:cs typeface="Montserrat SemiBold"/>
                <a:sym typeface="Montserrat SemiBold"/>
              </a:rPr>
              <a:t>Discussion</a:t>
            </a:r>
            <a:endParaRPr sz="1600">
              <a:solidFill>
                <a:schemeClr val="lt1"/>
              </a:solidFill>
              <a:latin typeface="Montserrat SemiBold"/>
              <a:ea typeface="Montserrat SemiBold"/>
              <a:cs typeface="Montserrat SemiBold"/>
              <a:sym typeface="Montserrat SemiBold"/>
            </a:endParaRPr>
          </a:p>
        </p:txBody>
      </p:sp>
      <p:sp>
        <p:nvSpPr>
          <p:cNvPr id="774" name="Google Shape;774;p75"/>
          <p:cNvSpPr/>
          <p:nvPr/>
        </p:nvSpPr>
        <p:spPr>
          <a:xfrm>
            <a:off x="2891752" y="1348475"/>
            <a:ext cx="33141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731520" rtl="0" algn="l">
              <a:spcBef>
                <a:spcPts val="0"/>
              </a:spcBef>
              <a:spcAft>
                <a:spcPts val="0"/>
              </a:spcAft>
              <a:buNone/>
            </a:pPr>
            <a:r>
              <a:rPr lang="en" sz="1600">
                <a:solidFill>
                  <a:srgbClr val="999999"/>
                </a:solidFill>
                <a:latin typeface="Montserrat SemiBold"/>
                <a:ea typeface="Montserrat SemiBold"/>
                <a:cs typeface="Montserrat SemiBold"/>
                <a:sym typeface="Montserrat SemiBold"/>
              </a:rPr>
              <a:t>Results</a:t>
            </a:r>
            <a:endParaRPr sz="1600">
              <a:solidFill>
                <a:srgbClr val="999999"/>
              </a:solidFill>
              <a:latin typeface="Montserrat SemiBold"/>
              <a:ea typeface="Montserrat SemiBold"/>
              <a:cs typeface="Montserrat SemiBold"/>
              <a:sym typeface="Montserrat SemiBold"/>
            </a:endParaRPr>
          </a:p>
        </p:txBody>
      </p:sp>
      <p:sp>
        <p:nvSpPr>
          <p:cNvPr id="775" name="Google Shape;775;p75"/>
          <p:cNvSpPr/>
          <p:nvPr/>
        </p:nvSpPr>
        <p:spPr>
          <a:xfrm>
            <a:off x="511100" y="1348475"/>
            <a:ext cx="3013200" cy="1054800"/>
          </a:xfrm>
          <a:prstGeom prst="homePlate">
            <a:avLst>
              <a:gd fmla="val 50000" name="adj"/>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274320" rtl="0" algn="l">
              <a:spcBef>
                <a:spcPts val="0"/>
              </a:spcBef>
              <a:spcAft>
                <a:spcPts val="0"/>
              </a:spcAft>
              <a:buNone/>
            </a:pPr>
            <a:r>
              <a:rPr lang="en" sz="1600">
                <a:solidFill>
                  <a:srgbClr val="999999"/>
                </a:solidFill>
                <a:latin typeface="Montserrat SemiBold"/>
                <a:ea typeface="Montserrat SemiBold"/>
                <a:cs typeface="Montserrat SemiBold"/>
                <a:sym typeface="Montserrat SemiBold"/>
              </a:rPr>
              <a:t>Introduction</a:t>
            </a:r>
            <a:endParaRPr sz="1600">
              <a:solidFill>
                <a:srgbClr val="999999"/>
              </a:solidFill>
              <a:latin typeface="Montserrat SemiBold"/>
              <a:ea typeface="Montserrat SemiBold"/>
              <a:cs typeface="Montserrat SemiBold"/>
              <a:sym typeface="Montserrat SemiBold"/>
            </a:endParaRPr>
          </a:p>
        </p:txBody>
      </p:sp>
      <p:sp>
        <p:nvSpPr>
          <p:cNvPr id="776" name="Google Shape;776;p75"/>
          <p:cNvSpPr txBox="1"/>
          <p:nvPr>
            <p:ph idx="1" type="body"/>
          </p:nvPr>
        </p:nvSpPr>
        <p:spPr>
          <a:xfrm>
            <a:off x="511100" y="24955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Motivation</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Research Questions</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Methodology</a:t>
            </a:r>
            <a:endParaRPr sz="1600">
              <a:latin typeface="Montserrat"/>
              <a:ea typeface="Montserrat"/>
              <a:cs typeface="Montserrat"/>
              <a:sym typeface="Montserrat"/>
            </a:endParaRPr>
          </a:p>
        </p:txBody>
      </p:sp>
      <p:sp>
        <p:nvSpPr>
          <p:cNvPr id="777" name="Google Shape;777;p75"/>
          <p:cNvSpPr/>
          <p:nvPr/>
        </p:nvSpPr>
        <p:spPr>
          <a:xfrm>
            <a:off x="311650" y="1141875"/>
            <a:ext cx="435000" cy="435000"/>
          </a:xfrm>
          <a:prstGeom prst="ellipse">
            <a:avLst/>
          </a:pr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sp>
        <p:nvSpPr>
          <p:cNvPr id="778" name="Google Shape;778;p75"/>
          <p:cNvSpPr txBox="1"/>
          <p:nvPr>
            <p:ph idx="1" type="body"/>
          </p:nvPr>
        </p:nvSpPr>
        <p:spPr>
          <a:xfrm>
            <a:off x="5856050" y="2495550"/>
            <a:ext cx="27438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b="1" lang="en" sz="1600">
                <a:latin typeface="Montserrat"/>
                <a:ea typeface="Montserrat"/>
                <a:cs typeface="Montserrat"/>
                <a:sym typeface="Montserrat"/>
              </a:rPr>
              <a:t>Recommendations</a:t>
            </a:r>
            <a:endParaRPr b="1"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b="1" lang="en" sz="1600">
                <a:latin typeface="Montserrat"/>
                <a:ea typeface="Montserrat"/>
                <a:cs typeface="Montserrat"/>
                <a:sym typeface="Montserrat"/>
              </a:rPr>
              <a:t>Retrospective</a:t>
            </a:r>
            <a:endParaRPr b="1"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b="1" lang="en" sz="1600">
                <a:latin typeface="Montserrat"/>
                <a:ea typeface="Montserrat"/>
                <a:cs typeface="Montserrat"/>
                <a:sym typeface="Montserrat"/>
              </a:rPr>
              <a:t>Future Experiments</a:t>
            </a:r>
            <a:endParaRPr b="1" sz="1600">
              <a:latin typeface="Montserrat"/>
              <a:ea typeface="Montserrat"/>
              <a:cs typeface="Montserrat"/>
              <a:sym typeface="Montserrat"/>
            </a:endParaRPr>
          </a:p>
        </p:txBody>
      </p:sp>
      <p:cxnSp>
        <p:nvCxnSpPr>
          <p:cNvPr id="779" name="Google Shape;779;p75"/>
          <p:cNvCxnSpPr/>
          <p:nvPr/>
        </p:nvCxnSpPr>
        <p:spPr>
          <a:xfrm>
            <a:off x="3001202" y="24193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780" name="Google Shape;780;p75"/>
          <p:cNvCxnSpPr>
            <a:endCxn id="775" idx="3"/>
          </p:cNvCxnSpPr>
          <p:nvPr/>
        </p:nvCxnSpPr>
        <p:spPr>
          <a:xfrm flipH="1" rot="10800000">
            <a:off x="3001400" y="1875875"/>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781" name="Google Shape;781;p75"/>
          <p:cNvCxnSpPr>
            <a:endCxn id="775" idx="3"/>
          </p:cNvCxnSpPr>
          <p:nvPr/>
        </p:nvCxnSpPr>
        <p:spPr>
          <a:xfrm>
            <a:off x="3033800" y="1381175"/>
            <a:ext cx="490500" cy="494700"/>
          </a:xfrm>
          <a:prstGeom prst="straightConnector1">
            <a:avLst/>
          </a:prstGeom>
          <a:noFill/>
          <a:ln cap="flat" cmpd="sng" w="9525">
            <a:solidFill>
              <a:schemeClr val="dk2"/>
            </a:solidFill>
            <a:prstDash val="dash"/>
            <a:round/>
            <a:headEnd len="med" w="med" type="none"/>
            <a:tailEnd len="med" w="med" type="none"/>
          </a:ln>
        </p:spPr>
      </p:cxnSp>
      <p:cxnSp>
        <p:nvCxnSpPr>
          <p:cNvPr id="782" name="Google Shape;782;p75"/>
          <p:cNvCxnSpPr/>
          <p:nvPr/>
        </p:nvCxnSpPr>
        <p:spPr>
          <a:xfrm>
            <a:off x="5682652" y="2419350"/>
            <a:ext cx="0" cy="2381400"/>
          </a:xfrm>
          <a:prstGeom prst="straightConnector1">
            <a:avLst/>
          </a:prstGeom>
          <a:noFill/>
          <a:ln cap="flat" cmpd="sng" w="9525">
            <a:solidFill>
              <a:schemeClr val="dk2"/>
            </a:solidFill>
            <a:prstDash val="dash"/>
            <a:round/>
            <a:headEnd len="med" w="med" type="none"/>
            <a:tailEnd len="med" w="med" type="none"/>
          </a:ln>
        </p:spPr>
      </p:cxnSp>
      <p:cxnSp>
        <p:nvCxnSpPr>
          <p:cNvPr id="783" name="Google Shape;783;p75"/>
          <p:cNvCxnSpPr/>
          <p:nvPr/>
        </p:nvCxnSpPr>
        <p:spPr>
          <a:xfrm flipH="1" rot="10800000">
            <a:off x="5682775" y="1875800"/>
            <a:ext cx="522900" cy="527400"/>
          </a:xfrm>
          <a:prstGeom prst="straightConnector1">
            <a:avLst/>
          </a:prstGeom>
          <a:noFill/>
          <a:ln cap="flat" cmpd="sng" w="9525">
            <a:solidFill>
              <a:schemeClr val="dk2"/>
            </a:solidFill>
            <a:prstDash val="dash"/>
            <a:round/>
            <a:headEnd len="med" w="med" type="none"/>
            <a:tailEnd len="med" w="med" type="none"/>
          </a:ln>
        </p:spPr>
      </p:cxnSp>
      <p:cxnSp>
        <p:nvCxnSpPr>
          <p:cNvPr id="784" name="Google Shape;784;p75"/>
          <p:cNvCxnSpPr/>
          <p:nvPr/>
        </p:nvCxnSpPr>
        <p:spPr>
          <a:xfrm>
            <a:off x="5715350" y="1381100"/>
            <a:ext cx="490500" cy="494700"/>
          </a:xfrm>
          <a:prstGeom prst="straightConnector1">
            <a:avLst/>
          </a:prstGeom>
          <a:noFill/>
          <a:ln cap="flat" cmpd="sng" w="9525">
            <a:solidFill>
              <a:schemeClr val="dk2"/>
            </a:solidFill>
            <a:prstDash val="dash"/>
            <a:round/>
            <a:headEnd len="med" w="med" type="none"/>
            <a:tailEnd len="med" w="med" type="none"/>
          </a:ln>
        </p:spPr>
      </p:cxnSp>
      <p:sp>
        <p:nvSpPr>
          <p:cNvPr id="785" name="Google Shape;785;p75"/>
          <p:cNvSpPr/>
          <p:nvPr/>
        </p:nvSpPr>
        <p:spPr>
          <a:xfrm>
            <a:off x="2857500" y="1141875"/>
            <a:ext cx="435000" cy="435000"/>
          </a:xfrm>
          <a:prstGeom prst="ellipse">
            <a:avLst/>
          </a:pr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2</a:t>
            </a:r>
            <a:endParaRPr b="1" sz="1800">
              <a:solidFill>
                <a:schemeClr val="lt1"/>
              </a:solidFill>
              <a:latin typeface="Montserrat"/>
              <a:ea typeface="Montserrat"/>
              <a:cs typeface="Montserrat"/>
              <a:sym typeface="Montserrat"/>
            </a:endParaRPr>
          </a:p>
        </p:txBody>
      </p:sp>
      <p:sp>
        <p:nvSpPr>
          <p:cNvPr id="786" name="Google Shape;786;p75"/>
          <p:cNvSpPr/>
          <p:nvPr/>
        </p:nvSpPr>
        <p:spPr>
          <a:xfrm>
            <a:off x="5518175" y="1141875"/>
            <a:ext cx="435000" cy="435000"/>
          </a:xfrm>
          <a:prstGeom prst="ellipse">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3</a:t>
            </a:r>
            <a:endParaRPr b="1" sz="1800">
              <a:solidFill>
                <a:schemeClr val="lt1"/>
              </a:solidFill>
              <a:latin typeface="Montserrat"/>
              <a:ea typeface="Montserrat"/>
              <a:cs typeface="Montserrat"/>
              <a:sym typeface="Montserrat"/>
            </a:endParaRPr>
          </a:p>
        </p:txBody>
      </p:sp>
      <p:sp>
        <p:nvSpPr>
          <p:cNvPr id="787" name="Google Shape;78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Roadmap</a:t>
            </a:r>
            <a:endParaRPr>
              <a:solidFill>
                <a:srgbClr val="005AC0"/>
              </a:solidFill>
              <a:latin typeface="Montserrat SemiBold"/>
              <a:ea typeface="Montserrat SemiBold"/>
              <a:cs typeface="Montserrat SemiBold"/>
              <a:sym typeface="Montserrat SemiBold"/>
            </a:endParaRPr>
          </a:p>
        </p:txBody>
      </p:sp>
      <p:sp>
        <p:nvSpPr>
          <p:cNvPr id="788" name="Google Shape;788;p75"/>
          <p:cNvSpPr txBox="1"/>
          <p:nvPr>
            <p:ph idx="1" type="body"/>
          </p:nvPr>
        </p:nvSpPr>
        <p:spPr>
          <a:xfrm>
            <a:off x="3063900" y="2495550"/>
            <a:ext cx="2559000" cy="2305200"/>
          </a:xfrm>
          <a:prstGeom prst="rect">
            <a:avLst/>
          </a:prstGeom>
          <a:solidFill>
            <a:srgbClr val="FFFFFF"/>
          </a:solidFill>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Identifying manipulative content</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Identifying tactics</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Sharing Behavior</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HTE</a:t>
            </a:r>
            <a:endParaRPr sz="1600">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Findings &amp; </a:t>
            </a:r>
            <a:r>
              <a:rPr lang="en">
                <a:solidFill>
                  <a:srgbClr val="005AC0"/>
                </a:solidFill>
                <a:latin typeface="Montserrat SemiBold"/>
                <a:ea typeface="Montserrat SemiBold"/>
                <a:cs typeface="Montserrat SemiBold"/>
                <a:sym typeface="Montserrat SemiBold"/>
              </a:rPr>
              <a:t>Recommendations</a:t>
            </a:r>
            <a:r>
              <a:rPr lang="en">
                <a:solidFill>
                  <a:srgbClr val="005AC0"/>
                </a:solidFill>
                <a:latin typeface="Montserrat SemiBold"/>
                <a:ea typeface="Montserrat SemiBold"/>
                <a:cs typeface="Montserrat SemiBold"/>
                <a:sym typeface="Montserrat SemiBold"/>
              </a:rPr>
              <a:t> for First Draft</a:t>
            </a:r>
            <a:endParaRPr>
              <a:solidFill>
                <a:srgbClr val="005AC0"/>
              </a:solidFill>
              <a:latin typeface="Montserrat SemiBold"/>
              <a:ea typeface="Montserrat SemiBold"/>
              <a:cs typeface="Montserrat SemiBold"/>
              <a:sym typeface="Montserrat SemiBold"/>
            </a:endParaRPr>
          </a:p>
        </p:txBody>
      </p:sp>
      <p:sp>
        <p:nvSpPr>
          <p:cNvPr id="794" name="Google Shape;794;p76"/>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3</a:t>
            </a:r>
            <a:endParaRPr b="1" sz="1800">
              <a:solidFill>
                <a:schemeClr val="lt1"/>
              </a:solidFill>
              <a:latin typeface="Montserrat"/>
              <a:ea typeface="Montserrat"/>
              <a:cs typeface="Montserrat"/>
              <a:sym typeface="Montserrat"/>
            </a:endParaRPr>
          </a:p>
        </p:txBody>
      </p:sp>
      <p:sp>
        <p:nvSpPr>
          <p:cNvPr id="795" name="Google Shape;795;p76"/>
          <p:cNvSpPr txBox="1"/>
          <p:nvPr/>
        </p:nvSpPr>
        <p:spPr>
          <a:xfrm>
            <a:off x="311700" y="1115802"/>
            <a:ext cx="4050000" cy="4350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1300">
                <a:solidFill>
                  <a:srgbClr val="FFFFFF"/>
                </a:solidFill>
                <a:latin typeface="Montserrat"/>
                <a:ea typeface="Montserrat"/>
                <a:cs typeface="Montserrat"/>
                <a:sym typeface="Montserrat"/>
              </a:rPr>
              <a:t>Findings</a:t>
            </a:r>
            <a:endParaRPr b="1" sz="1300">
              <a:solidFill>
                <a:srgbClr val="FFFFFF"/>
              </a:solidFill>
              <a:latin typeface="Montserrat"/>
              <a:ea typeface="Montserrat"/>
              <a:cs typeface="Montserrat"/>
              <a:sym typeface="Montserrat"/>
            </a:endParaRPr>
          </a:p>
        </p:txBody>
      </p:sp>
      <p:sp>
        <p:nvSpPr>
          <p:cNvPr id="796" name="Google Shape;796;p76"/>
          <p:cNvSpPr txBox="1"/>
          <p:nvPr/>
        </p:nvSpPr>
        <p:spPr>
          <a:xfrm>
            <a:off x="4782350" y="1115802"/>
            <a:ext cx="4050000" cy="4350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1300">
                <a:solidFill>
                  <a:srgbClr val="FFFFFF"/>
                </a:solidFill>
                <a:latin typeface="Montserrat"/>
                <a:ea typeface="Montserrat"/>
                <a:cs typeface="Montserrat"/>
                <a:sym typeface="Montserrat"/>
              </a:rPr>
              <a:t>Recommendations</a:t>
            </a:r>
            <a:endParaRPr b="1" sz="1300">
              <a:solidFill>
                <a:srgbClr val="FFFFFF"/>
              </a:solidFill>
              <a:latin typeface="Montserrat"/>
              <a:ea typeface="Montserrat"/>
              <a:cs typeface="Montserrat"/>
              <a:sym typeface="Montserrat"/>
            </a:endParaRPr>
          </a:p>
        </p:txBody>
      </p:sp>
      <p:cxnSp>
        <p:nvCxnSpPr>
          <p:cNvPr id="797" name="Google Shape;797;p76"/>
          <p:cNvCxnSpPr/>
          <p:nvPr/>
        </p:nvCxnSpPr>
        <p:spPr>
          <a:xfrm rot="10800000">
            <a:off x="4572000" y="1115725"/>
            <a:ext cx="0" cy="3228900"/>
          </a:xfrm>
          <a:prstGeom prst="straightConnector1">
            <a:avLst/>
          </a:prstGeom>
          <a:noFill/>
          <a:ln cap="flat" cmpd="sng" w="9525">
            <a:solidFill>
              <a:schemeClr val="dk2"/>
            </a:solidFill>
            <a:prstDash val="dash"/>
            <a:round/>
            <a:headEnd len="med" w="med" type="none"/>
            <a:tailEnd len="med" w="med" type="none"/>
          </a:ln>
        </p:spPr>
      </p:cxnSp>
      <p:sp>
        <p:nvSpPr>
          <p:cNvPr id="798" name="Google Shape;798;p76"/>
          <p:cNvSpPr txBox="1"/>
          <p:nvPr>
            <p:ph idx="1" type="body"/>
          </p:nvPr>
        </p:nvSpPr>
        <p:spPr>
          <a:xfrm>
            <a:off x="311700" y="1566160"/>
            <a:ext cx="40500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sz="1300">
                <a:latin typeface="Montserrat"/>
                <a:ea typeface="Montserrat"/>
                <a:cs typeface="Montserrat"/>
                <a:sym typeface="Montserrat"/>
              </a:rPr>
              <a:t>Even a 6 minutes mini course made participants alert</a:t>
            </a:r>
            <a:endParaRPr sz="1300">
              <a:latin typeface="Montserrat"/>
              <a:ea typeface="Montserrat"/>
              <a:cs typeface="Montserrat"/>
              <a:sym typeface="Montserrat"/>
            </a:endParaRPr>
          </a:p>
        </p:txBody>
      </p:sp>
      <p:sp>
        <p:nvSpPr>
          <p:cNvPr id="799" name="Google Shape;799;p76"/>
          <p:cNvSpPr txBox="1"/>
          <p:nvPr/>
        </p:nvSpPr>
        <p:spPr>
          <a:xfrm>
            <a:off x="988800" y="4533125"/>
            <a:ext cx="7166400" cy="435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300">
                <a:solidFill>
                  <a:schemeClr val="dk2"/>
                </a:solidFill>
                <a:latin typeface="Montserrat"/>
                <a:ea typeface="Montserrat"/>
                <a:cs typeface="Montserrat"/>
                <a:sym typeface="Montserrat"/>
              </a:rPr>
              <a:t>Consider additional research to confirm/expand our findings –</a:t>
            </a:r>
            <a:r>
              <a:rPr b="1" lang="en" sz="1300">
                <a:solidFill>
                  <a:srgbClr val="005AC0"/>
                </a:solidFill>
                <a:latin typeface="Montserrat"/>
                <a:ea typeface="Montserrat"/>
                <a:cs typeface="Montserrat"/>
                <a:sym typeface="Montserrat"/>
              </a:rPr>
              <a:t> see next slides</a:t>
            </a:r>
            <a:endParaRPr b="1" sz="1300">
              <a:solidFill>
                <a:srgbClr val="005AC0"/>
              </a:solidFill>
              <a:latin typeface="Montserrat"/>
              <a:ea typeface="Montserrat"/>
              <a:cs typeface="Montserrat"/>
              <a:sym typeface="Montserrat"/>
            </a:endParaRPr>
          </a:p>
        </p:txBody>
      </p:sp>
      <p:sp>
        <p:nvSpPr>
          <p:cNvPr id="800" name="Google Shape;800;p76"/>
          <p:cNvSpPr/>
          <p:nvPr/>
        </p:nvSpPr>
        <p:spPr>
          <a:xfrm>
            <a:off x="776956" y="4347555"/>
            <a:ext cx="435000" cy="435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801" name="Google Shape;801;p76"/>
          <p:cNvPicPr preferRelativeResize="0"/>
          <p:nvPr/>
        </p:nvPicPr>
        <p:blipFill>
          <a:blip r:embed="rId3">
            <a:alphaModFix/>
          </a:blip>
          <a:stretch>
            <a:fillRect/>
          </a:stretch>
        </p:blipFill>
        <p:spPr>
          <a:xfrm>
            <a:off x="849331" y="4420343"/>
            <a:ext cx="290251" cy="289425"/>
          </a:xfrm>
          <a:prstGeom prst="rect">
            <a:avLst/>
          </a:prstGeom>
          <a:noFill/>
          <a:ln>
            <a:noFill/>
          </a:ln>
        </p:spPr>
      </p:pic>
      <p:grpSp>
        <p:nvGrpSpPr>
          <p:cNvPr id="802" name="Google Shape;802;p76"/>
          <p:cNvGrpSpPr/>
          <p:nvPr/>
        </p:nvGrpSpPr>
        <p:grpSpPr>
          <a:xfrm>
            <a:off x="4510078" y="1758667"/>
            <a:ext cx="123844" cy="202447"/>
            <a:chOff x="4460662" y="2874377"/>
            <a:chExt cx="237660" cy="388500"/>
          </a:xfrm>
        </p:grpSpPr>
        <p:sp>
          <p:nvSpPr>
            <p:cNvPr id="803" name="Google Shape;803;p76"/>
            <p:cNvSpPr/>
            <p:nvPr/>
          </p:nvSpPr>
          <p:spPr>
            <a:xfrm>
              <a:off x="4539021" y="2874377"/>
              <a:ext cx="159300" cy="388500"/>
            </a:xfrm>
            <a:prstGeom prst="chevron">
              <a:avLst>
                <a:gd fmla="val 50000" name="adj"/>
              </a:avLst>
            </a:prstGeom>
            <a:solidFill>
              <a:srgbClr val="005A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4460662" y="2932861"/>
              <a:ext cx="118200" cy="271500"/>
            </a:xfrm>
            <a:prstGeom prst="chevron">
              <a:avLst>
                <a:gd fmla="val 50000" name="adj"/>
              </a:avLst>
            </a:prstGeom>
            <a:solidFill>
              <a:srgbClr val="428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6"/>
          <p:cNvGrpSpPr/>
          <p:nvPr/>
        </p:nvGrpSpPr>
        <p:grpSpPr>
          <a:xfrm>
            <a:off x="4510078" y="2313958"/>
            <a:ext cx="123844" cy="202447"/>
            <a:chOff x="4460662" y="2874377"/>
            <a:chExt cx="237660" cy="388500"/>
          </a:xfrm>
        </p:grpSpPr>
        <p:sp>
          <p:nvSpPr>
            <p:cNvPr id="806" name="Google Shape;806;p76"/>
            <p:cNvSpPr/>
            <p:nvPr/>
          </p:nvSpPr>
          <p:spPr>
            <a:xfrm>
              <a:off x="4539021" y="2874377"/>
              <a:ext cx="159300" cy="388500"/>
            </a:xfrm>
            <a:prstGeom prst="chevron">
              <a:avLst>
                <a:gd fmla="val 50000" name="adj"/>
              </a:avLst>
            </a:prstGeom>
            <a:solidFill>
              <a:srgbClr val="005A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6"/>
            <p:cNvSpPr/>
            <p:nvPr/>
          </p:nvSpPr>
          <p:spPr>
            <a:xfrm>
              <a:off x="4460662" y="2932861"/>
              <a:ext cx="118200" cy="271500"/>
            </a:xfrm>
            <a:prstGeom prst="chevron">
              <a:avLst>
                <a:gd fmla="val 50000" name="adj"/>
              </a:avLst>
            </a:prstGeom>
            <a:solidFill>
              <a:srgbClr val="428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76"/>
          <p:cNvGrpSpPr/>
          <p:nvPr/>
        </p:nvGrpSpPr>
        <p:grpSpPr>
          <a:xfrm>
            <a:off x="4510078" y="2869249"/>
            <a:ext cx="123844" cy="202447"/>
            <a:chOff x="4460662" y="2874377"/>
            <a:chExt cx="237660" cy="388500"/>
          </a:xfrm>
        </p:grpSpPr>
        <p:sp>
          <p:nvSpPr>
            <p:cNvPr id="809" name="Google Shape;809;p76"/>
            <p:cNvSpPr/>
            <p:nvPr/>
          </p:nvSpPr>
          <p:spPr>
            <a:xfrm>
              <a:off x="4539021" y="2874377"/>
              <a:ext cx="159300" cy="388500"/>
            </a:xfrm>
            <a:prstGeom prst="chevron">
              <a:avLst>
                <a:gd fmla="val 50000" name="adj"/>
              </a:avLst>
            </a:prstGeom>
            <a:solidFill>
              <a:srgbClr val="005A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6"/>
            <p:cNvSpPr/>
            <p:nvPr/>
          </p:nvSpPr>
          <p:spPr>
            <a:xfrm>
              <a:off x="4460662" y="2932861"/>
              <a:ext cx="118200" cy="271500"/>
            </a:xfrm>
            <a:prstGeom prst="chevron">
              <a:avLst>
                <a:gd fmla="val 50000" name="adj"/>
              </a:avLst>
            </a:prstGeom>
            <a:solidFill>
              <a:srgbClr val="428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6"/>
          <p:cNvGrpSpPr/>
          <p:nvPr/>
        </p:nvGrpSpPr>
        <p:grpSpPr>
          <a:xfrm>
            <a:off x="4510078" y="3424539"/>
            <a:ext cx="123844" cy="202447"/>
            <a:chOff x="4460662" y="2874377"/>
            <a:chExt cx="237660" cy="388500"/>
          </a:xfrm>
        </p:grpSpPr>
        <p:sp>
          <p:nvSpPr>
            <p:cNvPr id="812" name="Google Shape;812;p76"/>
            <p:cNvSpPr/>
            <p:nvPr/>
          </p:nvSpPr>
          <p:spPr>
            <a:xfrm>
              <a:off x="4539021" y="2874377"/>
              <a:ext cx="159300" cy="388500"/>
            </a:xfrm>
            <a:prstGeom prst="chevron">
              <a:avLst>
                <a:gd fmla="val 50000" name="adj"/>
              </a:avLst>
            </a:prstGeom>
            <a:solidFill>
              <a:srgbClr val="005A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4460662" y="2932861"/>
              <a:ext cx="118200" cy="271500"/>
            </a:xfrm>
            <a:prstGeom prst="chevron">
              <a:avLst>
                <a:gd fmla="val 50000" name="adj"/>
              </a:avLst>
            </a:prstGeom>
            <a:solidFill>
              <a:srgbClr val="428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76"/>
          <p:cNvGrpSpPr/>
          <p:nvPr/>
        </p:nvGrpSpPr>
        <p:grpSpPr>
          <a:xfrm>
            <a:off x="4510078" y="3979830"/>
            <a:ext cx="123844" cy="202447"/>
            <a:chOff x="4460662" y="2874377"/>
            <a:chExt cx="237660" cy="388500"/>
          </a:xfrm>
        </p:grpSpPr>
        <p:sp>
          <p:nvSpPr>
            <p:cNvPr id="815" name="Google Shape;815;p76"/>
            <p:cNvSpPr/>
            <p:nvPr/>
          </p:nvSpPr>
          <p:spPr>
            <a:xfrm>
              <a:off x="4539021" y="2874377"/>
              <a:ext cx="159300" cy="388500"/>
            </a:xfrm>
            <a:prstGeom prst="chevron">
              <a:avLst>
                <a:gd fmla="val 50000" name="adj"/>
              </a:avLst>
            </a:prstGeom>
            <a:solidFill>
              <a:srgbClr val="005A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6"/>
            <p:cNvSpPr/>
            <p:nvPr/>
          </p:nvSpPr>
          <p:spPr>
            <a:xfrm>
              <a:off x="4460662" y="2932861"/>
              <a:ext cx="118200" cy="271500"/>
            </a:xfrm>
            <a:prstGeom prst="chevron">
              <a:avLst>
                <a:gd fmla="val 50000" name="adj"/>
              </a:avLst>
            </a:prstGeom>
            <a:solidFill>
              <a:srgbClr val="428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76"/>
          <p:cNvSpPr txBox="1"/>
          <p:nvPr>
            <p:ph idx="1" type="body"/>
          </p:nvPr>
        </p:nvSpPr>
        <p:spPr>
          <a:xfrm>
            <a:off x="311700" y="2123297"/>
            <a:ext cx="40500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sz="1300">
                <a:latin typeface="Montserrat"/>
                <a:ea typeface="Montserrat"/>
                <a:cs typeface="Montserrat"/>
                <a:sym typeface="Montserrat"/>
              </a:rPr>
              <a:t>The new tactics (anecdotes and false comparisons) perform comparably to graphs</a:t>
            </a:r>
            <a:endParaRPr sz="1300">
              <a:latin typeface="Montserrat"/>
              <a:ea typeface="Montserrat"/>
              <a:cs typeface="Montserrat"/>
              <a:sym typeface="Montserrat"/>
            </a:endParaRPr>
          </a:p>
        </p:txBody>
      </p:sp>
      <p:sp>
        <p:nvSpPr>
          <p:cNvPr id="818" name="Google Shape;818;p76"/>
          <p:cNvSpPr txBox="1"/>
          <p:nvPr>
            <p:ph idx="1" type="body"/>
          </p:nvPr>
        </p:nvSpPr>
        <p:spPr>
          <a:xfrm>
            <a:off x="311700" y="2680435"/>
            <a:ext cx="40500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sz="1300">
                <a:latin typeface="Montserrat"/>
                <a:ea typeface="Montserrat"/>
                <a:cs typeface="Montserrat"/>
                <a:sym typeface="Montserrat"/>
              </a:rPr>
              <a:t>2 minutes per tactic may be too short</a:t>
            </a:r>
            <a:endParaRPr sz="1300">
              <a:latin typeface="Montserrat"/>
              <a:ea typeface="Montserrat"/>
              <a:cs typeface="Montserrat"/>
              <a:sym typeface="Montserrat"/>
            </a:endParaRPr>
          </a:p>
        </p:txBody>
      </p:sp>
      <p:sp>
        <p:nvSpPr>
          <p:cNvPr id="819" name="Google Shape;819;p76"/>
          <p:cNvSpPr txBox="1"/>
          <p:nvPr>
            <p:ph idx="1" type="body"/>
          </p:nvPr>
        </p:nvSpPr>
        <p:spPr>
          <a:xfrm>
            <a:off x="311700" y="3237572"/>
            <a:ext cx="40500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sz="1300">
                <a:latin typeface="Montserrat"/>
                <a:ea typeface="Montserrat"/>
                <a:cs typeface="Montserrat"/>
                <a:sym typeface="Montserrat"/>
              </a:rPr>
              <a:t>Only teaching tactics is insufficient to change sharing behavior</a:t>
            </a:r>
            <a:endParaRPr sz="1300">
              <a:latin typeface="Montserrat"/>
              <a:ea typeface="Montserrat"/>
              <a:cs typeface="Montserrat"/>
              <a:sym typeface="Montserrat"/>
            </a:endParaRPr>
          </a:p>
        </p:txBody>
      </p:sp>
      <p:sp>
        <p:nvSpPr>
          <p:cNvPr id="820" name="Google Shape;820;p76"/>
          <p:cNvSpPr txBox="1"/>
          <p:nvPr>
            <p:ph idx="1" type="body"/>
          </p:nvPr>
        </p:nvSpPr>
        <p:spPr>
          <a:xfrm>
            <a:off x="311700" y="3794710"/>
            <a:ext cx="40500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sz="1300">
                <a:latin typeface="Montserrat"/>
                <a:ea typeface="Montserrat"/>
                <a:cs typeface="Montserrat"/>
                <a:sym typeface="Montserrat"/>
              </a:rPr>
              <a:t>Delivery method seemed effective (interactive, non-polarised content)</a:t>
            </a:r>
            <a:endParaRPr sz="1300">
              <a:latin typeface="Montserrat"/>
              <a:ea typeface="Montserrat"/>
              <a:cs typeface="Montserrat"/>
              <a:sym typeface="Montserrat"/>
            </a:endParaRPr>
          </a:p>
        </p:txBody>
      </p:sp>
      <p:sp>
        <p:nvSpPr>
          <p:cNvPr id="821" name="Google Shape;821;p76"/>
          <p:cNvSpPr txBox="1"/>
          <p:nvPr>
            <p:ph idx="1" type="body"/>
          </p:nvPr>
        </p:nvSpPr>
        <p:spPr>
          <a:xfrm>
            <a:off x="4782300" y="1566160"/>
            <a:ext cx="405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300">
                <a:latin typeface="Montserrat SemiBold"/>
                <a:ea typeface="Montserrat SemiBold"/>
                <a:cs typeface="Montserrat SemiBold"/>
                <a:sym typeface="Montserrat SemiBold"/>
              </a:rPr>
              <a:t>Continue teaching tactics</a:t>
            </a:r>
            <a:endParaRPr sz="1300">
              <a:latin typeface="Montserrat"/>
              <a:ea typeface="Montserrat"/>
              <a:cs typeface="Montserrat"/>
              <a:sym typeface="Montserrat"/>
            </a:endParaRPr>
          </a:p>
        </p:txBody>
      </p:sp>
      <p:sp>
        <p:nvSpPr>
          <p:cNvPr id="822" name="Google Shape;822;p76"/>
          <p:cNvSpPr txBox="1"/>
          <p:nvPr>
            <p:ph idx="1" type="body"/>
          </p:nvPr>
        </p:nvSpPr>
        <p:spPr>
          <a:xfrm>
            <a:off x="4782300" y="2123297"/>
            <a:ext cx="405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300">
                <a:latin typeface="Montserrat SemiBold"/>
                <a:ea typeface="Montserrat SemiBold"/>
                <a:cs typeface="Montserrat SemiBold"/>
                <a:sym typeface="Montserrat SemiBold"/>
              </a:rPr>
              <a:t>Consider including these new tactics, as well as others from FLICC</a:t>
            </a:r>
            <a:endParaRPr sz="1300">
              <a:latin typeface="Montserrat"/>
              <a:ea typeface="Montserrat"/>
              <a:cs typeface="Montserrat"/>
              <a:sym typeface="Montserrat"/>
            </a:endParaRPr>
          </a:p>
        </p:txBody>
      </p:sp>
      <p:sp>
        <p:nvSpPr>
          <p:cNvPr id="823" name="Google Shape;823;p76"/>
          <p:cNvSpPr txBox="1"/>
          <p:nvPr>
            <p:ph idx="1" type="body"/>
          </p:nvPr>
        </p:nvSpPr>
        <p:spPr>
          <a:xfrm>
            <a:off x="4782300" y="2680435"/>
            <a:ext cx="405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300">
                <a:latin typeface="Montserrat SemiBold"/>
                <a:ea typeface="Montserrat SemiBold"/>
                <a:cs typeface="Montserrat SemiBold"/>
                <a:sym typeface="Montserrat SemiBold"/>
              </a:rPr>
              <a:t>Consider more touchpoints for each tactic</a:t>
            </a:r>
            <a:endParaRPr sz="1300">
              <a:latin typeface="Montserrat"/>
              <a:ea typeface="Montserrat"/>
              <a:cs typeface="Montserrat"/>
              <a:sym typeface="Montserrat"/>
            </a:endParaRPr>
          </a:p>
        </p:txBody>
      </p:sp>
      <p:sp>
        <p:nvSpPr>
          <p:cNvPr id="824" name="Google Shape;824;p76"/>
          <p:cNvSpPr txBox="1"/>
          <p:nvPr>
            <p:ph idx="1" type="body"/>
          </p:nvPr>
        </p:nvSpPr>
        <p:spPr>
          <a:xfrm>
            <a:off x="4782300" y="3237572"/>
            <a:ext cx="405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300">
                <a:latin typeface="Montserrat SemiBold"/>
                <a:ea typeface="Montserrat SemiBold"/>
                <a:cs typeface="Montserrat SemiBold"/>
                <a:sym typeface="Montserrat SemiBold"/>
              </a:rPr>
              <a:t>Consider focusing specifically on desired behavioral changes</a:t>
            </a:r>
            <a:endParaRPr sz="1300">
              <a:latin typeface="Montserrat"/>
              <a:ea typeface="Montserrat"/>
              <a:cs typeface="Montserrat"/>
              <a:sym typeface="Montserrat"/>
            </a:endParaRPr>
          </a:p>
        </p:txBody>
      </p:sp>
      <p:sp>
        <p:nvSpPr>
          <p:cNvPr id="825" name="Google Shape;825;p76"/>
          <p:cNvSpPr txBox="1"/>
          <p:nvPr>
            <p:ph idx="1" type="body"/>
          </p:nvPr>
        </p:nvSpPr>
        <p:spPr>
          <a:xfrm>
            <a:off x="4782300" y="3794710"/>
            <a:ext cx="4050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300">
                <a:latin typeface="Montserrat SemiBold"/>
                <a:ea typeface="Montserrat SemiBold"/>
                <a:cs typeface="Montserrat SemiBold"/>
                <a:sym typeface="Montserrat SemiBold"/>
              </a:rPr>
              <a:t>Use these elements in delivery</a:t>
            </a:r>
            <a:endParaRPr sz="13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Limitations</a:t>
            </a:r>
            <a:r>
              <a:rPr lang="en">
                <a:solidFill>
                  <a:srgbClr val="005AC0"/>
                </a:solidFill>
                <a:latin typeface="Montserrat SemiBold"/>
                <a:ea typeface="Montserrat SemiBold"/>
                <a:cs typeface="Montserrat SemiBold"/>
                <a:sym typeface="Montserrat SemiBold"/>
              </a:rPr>
              <a:t> &amp; What Could Have Been </a:t>
            </a:r>
            <a:r>
              <a:rPr lang="en">
                <a:solidFill>
                  <a:srgbClr val="005AC0"/>
                </a:solidFill>
                <a:latin typeface="Montserrat SemiBold"/>
                <a:ea typeface="Montserrat SemiBold"/>
                <a:cs typeface="Montserrat SemiBold"/>
                <a:sym typeface="Montserrat SemiBold"/>
              </a:rPr>
              <a:t>Different</a:t>
            </a:r>
            <a:endParaRPr>
              <a:solidFill>
                <a:srgbClr val="005AC0"/>
              </a:solidFill>
              <a:latin typeface="Montserrat SemiBold"/>
              <a:ea typeface="Montserrat SemiBold"/>
              <a:cs typeface="Montserrat SemiBold"/>
              <a:sym typeface="Montserrat SemiBold"/>
            </a:endParaRPr>
          </a:p>
        </p:txBody>
      </p:sp>
      <p:sp>
        <p:nvSpPr>
          <p:cNvPr id="831" name="Google Shape;831;p77"/>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3</a:t>
            </a:r>
            <a:endParaRPr b="1" sz="1800">
              <a:solidFill>
                <a:schemeClr val="lt1"/>
              </a:solidFill>
              <a:latin typeface="Montserrat"/>
              <a:ea typeface="Montserrat"/>
              <a:cs typeface="Montserrat"/>
              <a:sym typeface="Montserrat"/>
            </a:endParaRPr>
          </a:p>
        </p:txBody>
      </p:sp>
      <p:graphicFrame>
        <p:nvGraphicFramePr>
          <p:cNvPr id="832" name="Google Shape;832;p77"/>
          <p:cNvGraphicFramePr/>
          <p:nvPr/>
        </p:nvGraphicFramePr>
        <p:xfrm>
          <a:off x="311625" y="1123950"/>
          <a:ext cx="3000000" cy="3000000"/>
        </p:xfrm>
        <a:graphic>
          <a:graphicData uri="http://schemas.openxmlformats.org/drawingml/2006/table">
            <a:tbl>
              <a:tblPr>
                <a:noFill/>
                <a:tableStyleId>{79CC33BA-E10A-4C05-8659-71DDF1C8C14C}</a:tableStyleId>
              </a:tblPr>
              <a:tblGrid>
                <a:gridCol w="1625450"/>
                <a:gridCol w="3934575"/>
                <a:gridCol w="2960575"/>
              </a:tblGrid>
              <a:tr h="296775">
                <a:tc>
                  <a:txBody>
                    <a:bodyPr/>
                    <a:lstStyle/>
                    <a:p>
                      <a:pPr indent="0" lvl="0" marL="0" rtl="0" algn="l">
                        <a:spcBef>
                          <a:spcPts val="0"/>
                        </a:spcBef>
                        <a:spcAft>
                          <a:spcPts val="0"/>
                        </a:spcAft>
                        <a:buNone/>
                      </a:pPr>
                      <a:r>
                        <a:rPr b="1" lang="en" sz="1250">
                          <a:solidFill>
                            <a:srgbClr val="005AC0"/>
                          </a:solidFill>
                          <a:latin typeface="Montserrat"/>
                          <a:ea typeface="Montserrat"/>
                          <a:cs typeface="Montserrat"/>
                          <a:sym typeface="Montserrat"/>
                        </a:rPr>
                        <a:t>Trend</a:t>
                      </a:r>
                      <a:endParaRPr b="1" sz="1250">
                        <a:solidFill>
                          <a:srgbClr val="005AC0"/>
                        </a:solidFill>
                        <a:latin typeface="Montserrat"/>
                        <a:ea typeface="Montserrat"/>
                        <a:cs typeface="Montserrat"/>
                        <a:sym typeface="Montserrat"/>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250">
                          <a:solidFill>
                            <a:srgbClr val="005AC0"/>
                          </a:solidFill>
                          <a:latin typeface="Montserrat"/>
                          <a:ea typeface="Montserrat"/>
                          <a:cs typeface="Montserrat"/>
                          <a:sym typeface="Montserrat"/>
                        </a:rPr>
                        <a:t>We didn’t…</a:t>
                      </a:r>
                      <a:endParaRPr b="1" sz="12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b="1" lang="en" sz="1250">
                          <a:solidFill>
                            <a:srgbClr val="005AC0"/>
                          </a:solidFill>
                          <a:latin typeface="Montserrat"/>
                          <a:ea typeface="Montserrat"/>
                          <a:cs typeface="Montserrat"/>
                          <a:sym typeface="Montserrat"/>
                        </a:rPr>
                        <a:t>We could have included…</a:t>
                      </a:r>
                      <a:endParaRPr b="1" sz="1250">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9525">
                      <a:solidFill>
                        <a:srgbClr val="9E9E9E"/>
                      </a:solidFill>
                      <a:prstDash val="dash"/>
                      <a:round/>
                      <a:headEnd len="sm" w="sm" type="none"/>
                      <a:tailEnd len="sm" w="sm" type="none"/>
                    </a:lnB>
                  </a:tcPr>
                </a:tc>
              </a:tr>
              <a:tr h="474275">
                <a:tc rowSpan="4">
                  <a:txBody>
                    <a:bodyPr/>
                    <a:lstStyle/>
                    <a:p>
                      <a:pPr indent="0" lvl="0" marL="0" rtl="0" algn="l">
                        <a:lnSpc>
                          <a:spcPct val="115000"/>
                        </a:lnSpc>
                        <a:spcBef>
                          <a:spcPts val="0"/>
                        </a:spcBef>
                        <a:spcAft>
                          <a:spcPts val="1200"/>
                        </a:spcAft>
                        <a:buNone/>
                      </a:pPr>
                      <a:r>
                        <a:rPr lang="en" sz="1250">
                          <a:solidFill>
                            <a:schemeClr val="dk2"/>
                          </a:solidFill>
                          <a:latin typeface="Montserrat SemiBold"/>
                          <a:ea typeface="Montserrat SemiBold"/>
                          <a:cs typeface="Montserrat SemiBold"/>
                          <a:sym typeface="Montserrat SemiBold"/>
                        </a:rPr>
                        <a:t>Participants became more skeptical of all information (although we don’t know exactly why)</a:t>
                      </a:r>
                      <a:endParaRPr sz="1250">
                        <a:latin typeface="Montserrat SemiBold"/>
                        <a:ea typeface="Montserrat SemiBold"/>
                        <a:cs typeface="Montserrat SemiBold"/>
                        <a:sym typeface="Montserrat SemiBold"/>
                      </a:endParaRPr>
                    </a:p>
                  </a:txBody>
                  <a:tcPr marT="91425" marB="91425" marR="91425" marL="91425" anchor="ctr">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Measure how participants interpreted the 6-point scale</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An arm with a binary outcome to compare with other participants</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74275">
                <a:tc vMerge="1"/>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Emphasize that false positives are not desirable</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Incentives to only identifying those tactics actually present</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6775">
                <a:tc vMerge="1"/>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Capture confidence in tactic selection</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Measures of confidence</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829250">
                <a:tc vMerge="1"/>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Calibrate our test questions which may have been too difficult (e.g. true questions contained non-misleading anecdotes)</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More straightforward prompts</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6775">
                <a:tc rowSpan="2">
                  <a:txBody>
                    <a:bodyPr/>
                    <a:lstStyle/>
                    <a:p>
                      <a:pPr indent="0" lvl="0" marL="0" rtl="0" algn="l">
                        <a:lnSpc>
                          <a:spcPct val="115000"/>
                        </a:lnSpc>
                        <a:spcBef>
                          <a:spcPts val="0"/>
                        </a:spcBef>
                        <a:spcAft>
                          <a:spcPts val="1200"/>
                        </a:spcAft>
                        <a:buNone/>
                      </a:pPr>
                      <a:r>
                        <a:rPr lang="en" sz="1250">
                          <a:solidFill>
                            <a:schemeClr val="dk2"/>
                          </a:solidFill>
                          <a:latin typeface="Montserrat SemiBold"/>
                          <a:ea typeface="Montserrat SemiBold"/>
                          <a:cs typeface="Montserrat SemiBold"/>
                          <a:sym typeface="Montserrat SemiBold"/>
                        </a:rPr>
                        <a:t>Some outcomes had high variance and/or small effects </a:t>
                      </a:r>
                      <a:endParaRPr sz="1250">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Explicitly discuss sharing in the course</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A more targeted treatment</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630525">
                <a:tc vMerge="1"/>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Ask participants their motivation for sharing</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c>
                  <a:txBody>
                    <a:bodyPr/>
                    <a:lstStyle/>
                    <a:p>
                      <a:pPr indent="0" lvl="0" marL="0" rtl="0" algn="l">
                        <a:lnSpc>
                          <a:spcPct val="115000"/>
                        </a:lnSpc>
                        <a:spcBef>
                          <a:spcPts val="0"/>
                        </a:spcBef>
                        <a:spcAft>
                          <a:spcPts val="1200"/>
                        </a:spcAft>
                        <a:buNone/>
                      </a:pPr>
                      <a:r>
                        <a:rPr lang="en" sz="1250">
                          <a:solidFill>
                            <a:schemeClr val="dk2"/>
                          </a:solidFill>
                          <a:latin typeface="Montserrat"/>
                          <a:ea typeface="Montserrat"/>
                          <a:cs typeface="Montserrat"/>
                          <a:sym typeface="Montserrat"/>
                        </a:rPr>
                        <a:t>Questions asking participants about their motivation to share</a:t>
                      </a:r>
                      <a:endParaRPr sz="1250">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
        <p:nvSpPr>
          <p:cNvPr id="833" name="Google Shape;833;p77"/>
          <p:cNvSpPr/>
          <p:nvPr/>
        </p:nvSpPr>
        <p:spPr>
          <a:xfrm>
            <a:off x="1937031" y="2090225"/>
            <a:ext cx="6883500" cy="963000"/>
          </a:xfrm>
          <a:prstGeom prst="rect">
            <a:avLst/>
          </a:prstGeom>
          <a:solidFill>
            <a:srgbClr val="005AC0">
              <a:alpha val="11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Future Research</a:t>
            </a:r>
            <a:endParaRPr>
              <a:solidFill>
                <a:srgbClr val="005AC0"/>
              </a:solidFill>
              <a:latin typeface="Montserrat SemiBold"/>
              <a:ea typeface="Montserrat SemiBold"/>
              <a:cs typeface="Montserrat SemiBold"/>
              <a:sym typeface="Montserrat SemiBold"/>
            </a:endParaRPr>
          </a:p>
        </p:txBody>
      </p:sp>
      <p:sp>
        <p:nvSpPr>
          <p:cNvPr id="839" name="Google Shape;839;p78"/>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3</a:t>
            </a:r>
            <a:endParaRPr b="1" sz="1800">
              <a:solidFill>
                <a:schemeClr val="lt1"/>
              </a:solidFill>
              <a:latin typeface="Montserrat"/>
              <a:ea typeface="Montserrat"/>
              <a:cs typeface="Montserrat"/>
              <a:sym typeface="Montserrat"/>
            </a:endParaRPr>
          </a:p>
        </p:txBody>
      </p:sp>
      <p:cxnSp>
        <p:nvCxnSpPr>
          <p:cNvPr id="840" name="Google Shape;840;p78"/>
          <p:cNvCxnSpPr/>
          <p:nvPr/>
        </p:nvCxnSpPr>
        <p:spPr>
          <a:xfrm rot="10800000">
            <a:off x="311500" y="4052954"/>
            <a:ext cx="8520000" cy="0"/>
          </a:xfrm>
          <a:prstGeom prst="straightConnector1">
            <a:avLst/>
          </a:prstGeom>
          <a:noFill/>
          <a:ln cap="flat" cmpd="sng" w="9525">
            <a:solidFill>
              <a:schemeClr val="dk2"/>
            </a:solidFill>
            <a:prstDash val="dash"/>
            <a:round/>
            <a:headEnd len="med" w="med" type="none"/>
            <a:tailEnd len="med" w="med" type="none"/>
          </a:ln>
        </p:spPr>
      </p:cxnSp>
      <p:cxnSp>
        <p:nvCxnSpPr>
          <p:cNvPr id="841" name="Google Shape;841;p78"/>
          <p:cNvCxnSpPr/>
          <p:nvPr/>
        </p:nvCxnSpPr>
        <p:spPr>
          <a:xfrm rot="10800000">
            <a:off x="311500" y="3053713"/>
            <a:ext cx="8520000" cy="0"/>
          </a:xfrm>
          <a:prstGeom prst="straightConnector1">
            <a:avLst/>
          </a:prstGeom>
          <a:noFill/>
          <a:ln cap="flat" cmpd="sng" w="9525">
            <a:solidFill>
              <a:schemeClr val="dk2"/>
            </a:solidFill>
            <a:prstDash val="dash"/>
            <a:round/>
            <a:headEnd len="med" w="med" type="none"/>
            <a:tailEnd len="med" w="med" type="none"/>
          </a:ln>
        </p:spPr>
      </p:cxnSp>
      <p:cxnSp>
        <p:nvCxnSpPr>
          <p:cNvPr id="842" name="Google Shape;842;p78"/>
          <p:cNvCxnSpPr/>
          <p:nvPr/>
        </p:nvCxnSpPr>
        <p:spPr>
          <a:xfrm rot="10800000">
            <a:off x="311500" y="2054471"/>
            <a:ext cx="8520000" cy="0"/>
          </a:xfrm>
          <a:prstGeom prst="straightConnector1">
            <a:avLst/>
          </a:prstGeom>
          <a:noFill/>
          <a:ln cap="flat" cmpd="sng" w="9525">
            <a:solidFill>
              <a:schemeClr val="dk2"/>
            </a:solidFill>
            <a:prstDash val="dash"/>
            <a:round/>
            <a:headEnd len="med" w="med" type="none"/>
            <a:tailEnd len="med" w="med" type="none"/>
          </a:ln>
        </p:spPr>
      </p:cxnSp>
      <p:sp>
        <p:nvSpPr>
          <p:cNvPr id="843" name="Google Shape;843;p78"/>
          <p:cNvSpPr txBox="1"/>
          <p:nvPr/>
        </p:nvSpPr>
        <p:spPr>
          <a:xfrm>
            <a:off x="1450925" y="1226500"/>
            <a:ext cx="1832700" cy="6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1500"/>
              </a:spcAft>
              <a:buNone/>
            </a:pPr>
            <a:r>
              <a:rPr b="1" lang="en">
                <a:solidFill>
                  <a:srgbClr val="005AC0"/>
                </a:solidFill>
                <a:latin typeface="Montserrat"/>
                <a:ea typeface="Montserrat"/>
                <a:cs typeface="Montserrat"/>
                <a:sym typeface="Montserrat"/>
              </a:rPr>
              <a:t>Larger Sample Size</a:t>
            </a:r>
            <a:endParaRPr b="1">
              <a:solidFill>
                <a:srgbClr val="005AC0"/>
              </a:solidFill>
              <a:latin typeface="Montserrat"/>
              <a:ea typeface="Montserrat"/>
              <a:cs typeface="Montserrat"/>
              <a:sym typeface="Montserrat"/>
            </a:endParaRPr>
          </a:p>
        </p:txBody>
      </p:sp>
      <p:sp>
        <p:nvSpPr>
          <p:cNvPr id="844" name="Google Shape;844;p78"/>
          <p:cNvSpPr txBox="1"/>
          <p:nvPr/>
        </p:nvSpPr>
        <p:spPr>
          <a:xfrm>
            <a:off x="1450925" y="2225742"/>
            <a:ext cx="1832700" cy="6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1500"/>
              </a:spcAft>
              <a:buNone/>
            </a:pPr>
            <a:r>
              <a:rPr b="1" lang="en">
                <a:solidFill>
                  <a:srgbClr val="005AC0"/>
                </a:solidFill>
                <a:latin typeface="Montserrat"/>
                <a:ea typeface="Montserrat"/>
                <a:cs typeface="Montserrat"/>
                <a:sym typeface="Montserrat"/>
              </a:rPr>
              <a:t>Increased Intervention Time</a:t>
            </a:r>
            <a:endParaRPr b="1">
              <a:solidFill>
                <a:srgbClr val="005AC0"/>
              </a:solidFill>
              <a:latin typeface="Montserrat"/>
              <a:ea typeface="Montserrat"/>
              <a:cs typeface="Montserrat"/>
              <a:sym typeface="Montserrat"/>
            </a:endParaRPr>
          </a:p>
        </p:txBody>
      </p:sp>
      <p:sp>
        <p:nvSpPr>
          <p:cNvPr id="845" name="Google Shape;845;p78"/>
          <p:cNvSpPr txBox="1"/>
          <p:nvPr/>
        </p:nvSpPr>
        <p:spPr>
          <a:xfrm>
            <a:off x="1450925" y="3224983"/>
            <a:ext cx="1832700" cy="6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1500"/>
              </a:spcAft>
              <a:buNone/>
            </a:pPr>
            <a:r>
              <a:rPr b="1" lang="en">
                <a:solidFill>
                  <a:srgbClr val="005AC0"/>
                </a:solidFill>
                <a:latin typeface="Montserrat"/>
                <a:ea typeface="Montserrat"/>
                <a:cs typeface="Montserrat"/>
                <a:sym typeface="Montserrat"/>
              </a:rPr>
              <a:t>Longer Horizon for Outcome Measurement</a:t>
            </a:r>
            <a:endParaRPr b="1">
              <a:solidFill>
                <a:srgbClr val="005AC0"/>
              </a:solidFill>
              <a:latin typeface="Montserrat"/>
              <a:ea typeface="Montserrat"/>
              <a:cs typeface="Montserrat"/>
              <a:sym typeface="Montserrat"/>
            </a:endParaRPr>
          </a:p>
        </p:txBody>
      </p:sp>
      <p:sp>
        <p:nvSpPr>
          <p:cNvPr id="846" name="Google Shape;846;p78"/>
          <p:cNvSpPr txBox="1"/>
          <p:nvPr/>
        </p:nvSpPr>
        <p:spPr>
          <a:xfrm>
            <a:off x="1450925" y="4224225"/>
            <a:ext cx="1832700" cy="6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1500"/>
              </a:spcAft>
              <a:buNone/>
            </a:pPr>
            <a:r>
              <a:rPr b="1" lang="en">
                <a:solidFill>
                  <a:srgbClr val="005AC0"/>
                </a:solidFill>
                <a:latin typeface="Montserrat"/>
                <a:ea typeface="Montserrat"/>
                <a:cs typeface="Montserrat"/>
                <a:sym typeface="Montserrat"/>
              </a:rPr>
              <a:t>Improve Participant Incentives</a:t>
            </a:r>
            <a:endParaRPr b="1">
              <a:solidFill>
                <a:srgbClr val="005AC0"/>
              </a:solidFill>
              <a:latin typeface="Montserrat"/>
              <a:ea typeface="Montserrat"/>
              <a:cs typeface="Montserrat"/>
              <a:sym typeface="Montserrat"/>
            </a:endParaRPr>
          </a:p>
        </p:txBody>
      </p:sp>
      <p:sp>
        <p:nvSpPr>
          <p:cNvPr id="847" name="Google Shape;847;p78"/>
          <p:cNvSpPr txBox="1"/>
          <p:nvPr/>
        </p:nvSpPr>
        <p:spPr>
          <a:xfrm>
            <a:off x="3195550" y="1226500"/>
            <a:ext cx="5636100" cy="656700"/>
          </a:xfrm>
          <a:prstGeom prst="rect">
            <a:avLst/>
          </a:prstGeom>
          <a:solidFill>
            <a:schemeClr val="lt1"/>
          </a:solidFill>
          <a:ln>
            <a:noFill/>
          </a:ln>
        </p:spPr>
        <p:txBody>
          <a:bodyPr anchorCtr="0" anchor="ctr" bIns="91425" lIns="91425" spcFirstLastPara="1" rIns="91425" wrap="square" tIns="91425">
            <a:noAutofit/>
          </a:bodyPr>
          <a:lstStyle/>
          <a:p>
            <a:pPr indent="-317500" lvl="0" marL="457200" rtl="0" algn="l">
              <a:lnSpc>
                <a:spcPct val="115000"/>
              </a:lnSpc>
              <a:spcBef>
                <a:spcPts val="100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Reduce variance and increase power</a:t>
            </a:r>
            <a:endParaRPr>
              <a:solidFill>
                <a:schemeClr val="dk2"/>
              </a:solidFill>
              <a:latin typeface="Montserrat"/>
              <a:ea typeface="Montserrat"/>
              <a:cs typeface="Montserrat"/>
              <a:sym typeface="Montserrat"/>
            </a:endParaRPr>
          </a:p>
        </p:txBody>
      </p:sp>
      <p:sp>
        <p:nvSpPr>
          <p:cNvPr id="848" name="Google Shape;848;p78"/>
          <p:cNvSpPr txBox="1"/>
          <p:nvPr/>
        </p:nvSpPr>
        <p:spPr>
          <a:xfrm>
            <a:off x="3195525" y="2128850"/>
            <a:ext cx="5865300" cy="753600"/>
          </a:xfrm>
          <a:prstGeom prst="rect">
            <a:avLst/>
          </a:prstGeom>
          <a:solidFill>
            <a:schemeClr val="lt1"/>
          </a:solidFill>
          <a:ln>
            <a:noFill/>
          </a:ln>
        </p:spPr>
        <p:txBody>
          <a:bodyPr anchorCtr="0" anchor="ctr" bIns="91425" lIns="91425" spcFirstLastPara="1" rIns="91425" wrap="square" tIns="91425">
            <a:noAutofit/>
          </a:bodyPr>
          <a:lstStyle/>
          <a:p>
            <a:pPr indent="-317500" lvl="0" marL="457200" rtl="0" algn="l">
              <a:lnSpc>
                <a:spcPct val="115000"/>
              </a:lnSpc>
              <a:spcBef>
                <a:spcPts val="100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Deliver intervention with greater intensity</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Could focus on other areas of interest like behaviors (e.g. drawbacks of sharing content with misinformation)</a:t>
            </a:r>
            <a:endParaRPr>
              <a:solidFill>
                <a:schemeClr val="dk2"/>
              </a:solidFill>
              <a:latin typeface="Montserrat"/>
              <a:ea typeface="Montserrat"/>
              <a:cs typeface="Montserrat"/>
              <a:sym typeface="Montserrat"/>
            </a:endParaRPr>
          </a:p>
        </p:txBody>
      </p:sp>
      <p:sp>
        <p:nvSpPr>
          <p:cNvPr id="849" name="Google Shape;849;p78"/>
          <p:cNvSpPr txBox="1"/>
          <p:nvPr/>
        </p:nvSpPr>
        <p:spPr>
          <a:xfrm>
            <a:off x="3195525" y="3224978"/>
            <a:ext cx="5636100" cy="656700"/>
          </a:xfrm>
          <a:prstGeom prst="rect">
            <a:avLst/>
          </a:prstGeom>
          <a:solidFill>
            <a:schemeClr val="lt1"/>
          </a:solidFill>
          <a:ln>
            <a:noFill/>
          </a:ln>
        </p:spPr>
        <p:txBody>
          <a:bodyPr anchorCtr="0" anchor="ctr" bIns="91425" lIns="91425" spcFirstLastPara="1" rIns="91425" wrap="square" tIns="91425">
            <a:noAutofit/>
          </a:bodyPr>
          <a:lstStyle/>
          <a:p>
            <a:pPr indent="-317500" lvl="0" marL="457200" rtl="0" algn="l">
              <a:lnSpc>
                <a:spcPct val="115000"/>
              </a:lnSpc>
              <a:spcBef>
                <a:spcPts val="100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Offer participants an opportunity for fact-checking</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Measure long-term outcomes to reduce priming</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Link to social media accounts to measure actual impact</a:t>
            </a:r>
            <a:endParaRPr>
              <a:solidFill>
                <a:schemeClr val="dk2"/>
              </a:solidFill>
              <a:latin typeface="Montserrat"/>
              <a:ea typeface="Montserrat"/>
              <a:cs typeface="Montserrat"/>
              <a:sym typeface="Montserrat"/>
            </a:endParaRPr>
          </a:p>
        </p:txBody>
      </p:sp>
      <p:sp>
        <p:nvSpPr>
          <p:cNvPr id="850" name="Google Shape;850;p78"/>
          <p:cNvSpPr txBox="1"/>
          <p:nvPr/>
        </p:nvSpPr>
        <p:spPr>
          <a:xfrm>
            <a:off x="3195550" y="4224225"/>
            <a:ext cx="5636100" cy="656700"/>
          </a:xfrm>
          <a:prstGeom prst="rect">
            <a:avLst/>
          </a:prstGeom>
          <a:solidFill>
            <a:schemeClr val="lt1"/>
          </a:solidFill>
          <a:ln>
            <a:noFill/>
          </a:ln>
        </p:spPr>
        <p:txBody>
          <a:bodyPr anchorCtr="0" anchor="ctr" bIns="91425" lIns="91425" spcFirstLastPara="1" rIns="91425" wrap="square" tIns="91425">
            <a:noAutofit/>
          </a:bodyPr>
          <a:lstStyle/>
          <a:p>
            <a:pPr indent="-317500" lvl="0" marL="457200" rtl="0" algn="l">
              <a:lnSpc>
                <a:spcPct val="115000"/>
              </a:lnSpc>
              <a:spcBef>
                <a:spcPts val="100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Could pay a reward of a few cents for correctly identifying tactics </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May reduce priming and experiment demand effect</a:t>
            </a:r>
            <a:endParaRPr>
              <a:solidFill>
                <a:schemeClr val="dk2"/>
              </a:solidFill>
              <a:latin typeface="Montserrat"/>
              <a:ea typeface="Montserrat"/>
              <a:cs typeface="Montserrat"/>
              <a:sym typeface="Montserrat"/>
            </a:endParaRPr>
          </a:p>
        </p:txBody>
      </p:sp>
      <p:pic>
        <p:nvPicPr>
          <p:cNvPr id="851" name="Google Shape;851;p78"/>
          <p:cNvPicPr preferRelativeResize="0"/>
          <p:nvPr/>
        </p:nvPicPr>
        <p:blipFill>
          <a:blip r:embed="rId3">
            <a:alphaModFix/>
          </a:blip>
          <a:stretch>
            <a:fillRect/>
          </a:stretch>
        </p:blipFill>
        <p:spPr>
          <a:xfrm>
            <a:off x="387897" y="1154273"/>
            <a:ext cx="787375" cy="801152"/>
          </a:xfrm>
          <a:prstGeom prst="rect">
            <a:avLst/>
          </a:prstGeom>
          <a:noFill/>
          <a:ln>
            <a:noFill/>
          </a:ln>
        </p:spPr>
      </p:pic>
      <p:pic>
        <p:nvPicPr>
          <p:cNvPr id="852" name="Google Shape;852;p78"/>
          <p:cNvPicPr preferRelativeResize="0"/>
          <p:nvPr/>
        </p:nvPicPr>
        <p:blipFill>
          <a:blip r:embed="rId4">
            <a:alphaModFix/>
          </a:blip>
          <a:stretch>
            <a:fillRect/>
          </a:stretch>
        </p:blipFill>
        <p:spPr>
          <a:xfrm>
            <a:off x="449425" y="2177278"/>
            <a:ext cx="664332" cy="753650"/>
          </a:xfrm>
          <a:prstGeom prst="rect">
            <a:avLst/>
          </a:prstGeom>
          <a:noFill/>
          <a:ln>
            <a:noFill/>
          </a:ln>
        </p:spPr>
      </p:pic>
      <p:pic>
        <p:nvPicPr>
          <p:cNvPr id="853" name="Google Shape;853;p78"/>
          <p:cNvPicPr preferRelativeResize="0"/>
          <p:nvPr/>
        </p:nvPicPr>
        <p:blipFill>
          <a:blip r:embed="rId5">
            <a:alphaModFix/>
          </a:blip>
          <a:stretch>
            <a:fillRect/>
          </a:stretch>
        </p:blipFill>
        <p:spPr>
          <a:xfrm>
            <a:off x="387904" y="3173995"/>
            <a:ext cx="787374" cy="758692"/>
          </a:xfrm>
          <a:prstGeom prst="rect">
            <a:avLst/>
          </a:prstGeom>
          <a:noFill/>
          <a:ln>
            <a:noFill/>
          </a:ln>
        </p:spPr>
      </p:pic>
      <p:pic>
        <p:nvPicPr>
          <p:cNvPr id="854" name="Google Shape;854;p78"/>
          <p:cNvPicPr preferRelativeResize="0"/>
          <p:nvPr/>
        </p:nvPicPr>
        <p:blipFill>
          <a:blip r:embed="rId6">
            <a:alphaModFix/>
          </a:blip>
          <a:stretch>
            <a:fillRect/>
          </a:stretch>
        </p:blipFill>
        <p:spPr>
          <a:xfrm>
            <a:off x="387900" y="4173202"/>
            <a:ext cx="787374" cy="7983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9"/>
          <p:cNvSpPr txBox="1"/>
          <p:nvPr>
            <p:ph idx="4294967295"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200">
                <a:solidFill>
                  <a:srgbClr val="005AC0"/>
                </a:solidFill>
                <a:latin typeface="Montserrat"/>
                <a:ea typeface="Montserrat"/>
                <a:cs typeface="Montserrat"/>
                <a:sym typeface="Montserrat"/>
              </a:rPr>
              <a:t>Appendix</a:t>
            </a:r>
            <a:endParaRPr sz="5200">
              <a:solidFill>
                <a:srgbClr val="005AC0"/>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3" name="Shape 863"/>
        <p:cNvGrpSpPr/>
        <p:nvPr/>
      </p:nvGrpSpPr>
      <p:grpSpPr>
        <a:xfrm>
          <a:off x="0" y="0"/>
          <a:ext cx="0" cy="0"/>
          <a:chOff x="0" y="0"/>
          <a:chExt cx="0" cy="0"/>
        </a:xfrm>
      </p:grpSpPr>
      <p:sp>
        <p:nvSpPr>
          <p:cNvPr id="864" name="Google Shape;864;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Context + Motivations</a:t>
            </a:r>
            <a:endParaRPr/>
          </a:p>
        </p:txBody>
      </p:sp>
      <p:sp>
        <p:nvSpPr>
          <p:cNvPr id="865" name="Google Shape;865;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Misinformation requires context &amp; related behavior</a:t>
            </a:r>
            <a:endParaRPr/>
          </a:p>
          <a:p>
            <a:pPr indent="0" lvl="0" marL="0" rtl="0" algn="l">
              <a:spcBef>
                <a:spcPts val="1200"/>
              </a:spcBef>
              <a:spcAft>
                <a:spcPts val="0"/>
              </a:spcAft>
              <a:buNone/>
            </a:pPr>
            <a:r>
              <a:rPr lang="en"/>
              <a:t>Limited by 15 minutes survey + course</a:t>
            </a:r>
            <a:endParaRPr/>
          </a:p>
          <a:p>
            <a:pPr indent="0" lvl="0" marL="0" rtl="0" algn="l">
              <a:spcBef>
                <a:spcPts val="1200"/>
              </a:spcBef>
              <a:spcAft>
                <a:spcPts val="0"/>
              </a:spcAft>
              <a:buNone/>
            </a:pPr>
            <a:r>
              <a:rPr lang="en"/>
              <a:t>Manipulative </a:t>
            </a:r>
            <a:r>
              <a:rPr b="1" lang="en"/>
              <a:t>tactics </a:t>
            </a:r>
            <a:r>
              <a:rPr lang="en"/>
              <a:t>commonly used to deliver misinformation</a:t>
            </a:r>
            <a:endParaRPr/>
          </a:p>
          <a:p>
            <a:pPr indent="0" lvl="0" marL="0" rtl="0" algn="l">
              <a:spcBef>
                <a:spcPts val="1200"/>
              </a:spcBef>
              <a:spcAft>
                <a:spcPts val="0"/>
              </a:spcAft>
              <a:buNone/>
            </a:pPr>
            <a:r>
              <a:rPr lang="en"/>
              <a:t>Goal: Teach participants several common tactics so that they can recognize these posts as manipulative.</a:t>
            </a:r>
            <a:endParaRPr/>
          </a:p>
          <a:p>
            <a:pPr indent="0" lvl="0" marL="0" rtl="0" algn="l">
              <a:spcBef>
                <a:spcPts val="1200"/>
              </a:spcBef>
              <a:spcAft>
                <a:spcPts val="1200"/>
              </a:spcAft>
              <a:buNone/>
            </a:pPr>
            <a:r>
              <a:rPr lang="en"/>
              <a:t>Partner interest in less studied ones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Better at noticing tactics, </a:t>
            </a:r>
            <a:r>
              <a:rPr lang="en">
                <a:solidFill>
                  <a:srgbClr val="005AC0"/>
                </a:solidFill>
                <a:latin typeface="Montserrat SemiBold"/>
                <a:ea typeface="Montserrat SemiBold"/>
                <a:cs typeface="Montserrat SemiBold"/>
                <a:sym typeface="Montserrat SemiBold"/>
              </a:rPr>
              <a:t>but</a:t>
            </a:r>
            <a:r>
              <a:rPr lang="en">
                <a:solidFill>
                  <a:srgbClr val="005AC0"/>
                </a:solidFill>
                <a:latin typeface="Montserrat SemiBold"/>
                <a:ea typeface="Montserrat SemiBold"/>
                <a:cs typeface="Montserrat SemiBold"/>
                <a:sym typeface="Montserrat SemiBold"/>
              </a:rPr>
              <a:t> more false positives</a:t>
            </a:r>
            <a:endParaRPr>
              <a:solidFill>
                <a:srgbClr val="005AC0"/>
              </a:solidFill>
              <a:latin typeface="Montserrat SemiBold"/>
              <a:ea typeface="Montserrat SemiBold"/>
              <a:cs typeface="Montserrat SemiBold"/>
              <a:sym typeface="Montserrat SemiBold"/>
            </a:endParaRPr>
          </a:p>
        </p:txBody>
      </p:sp>
      <p:sp>
        <p:nvSpPr>
          <p:cNvPr id="871" name="Google Shape;871;p81"/>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pic>
        <p:nvPicPr>
          <p:cNvPr id="872" name="Google Shape;872;p81"/>
          <p:cNvPicPr preferRelativeResize="0"/>
          <p:nvPr/>
        </p:nvPicPr>
        <p:blipFill>
          <a:blip r:embed="rId3">
            <a:alphaModFix/>
          </a:blip>
          <a:stretch>
            <a:fillRect/>
          </a:stretch>
        </p:blipFill>
        <p:spPr>
          <a:xfrm>
            <a:off x="4572000" y="1484925"/>
            <a:ext cx="4206240" cy="3007462"/>
          </a:xfrm>
          <a:prstGeom prst="rect">
            <a:avLst/>
          </a:prstGeom>
          <a:noFill/>
          <a:ln>
            <a:noFill/>
          </a:ln>
        </p:spPr>
      </p:pic>
      <p:pic>
        <p:nvPicPr>
          <p:cNvPr id="873" name="Google Shape;873;p81"/>
          <p:cNvPicPr preferRelativeResize="0"/>
          <p:nvPr/>
        </p:nvPicPr>
        <p:blipFill>
          <a:blip r:embed="rId4">
            <a:alphaModFix/>
          </a:blip>
          <a:stretch>
            <a:fillRect/>
          </a:stretch>
        </p:blipFill>
        <p:spPr>
          <a:xfrm>
            <a:off x="365750" y="1487088"/>
            <a:ext cx="4206240" cy="3003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Better at noticing tactics, </a:t>
            </a:r>
            <a:r>
              <a:rPr lang="en">
                <a:solidFill>
                  <a:srgbClr val="005AC0"/>
                </a:solidFill>
                <a:latin typeface="Montserrat SemiBold"/>
                <a:ea typeface="Montserrat SemiBold"/>
                <a:cs typeface="Montserrat SemiBold"/>
                <a:sym typeface="Montserrat SemiBold"/>
              </a:rPr>
              <a:t>but</a:t>
            </a:r>
            <a:r>
              <a:rPr lang="en">
                <a:solidFill>
                  <a:srgbClr val="005AC0"/>
                </a:solidFill>
                <a:latin typeface="Montserrat SemiBold"/>
                <a:ea typeface="Montserrat SemiBold"/>
                <a:cs typeface="Montserrat SemiBold"/>
                <a:sym typeface="Montserrat SemiBold"/>
              </a:rPr>
              <a:t> more false </a:t>
            </a:r>
            <a:r>
              <a:rPr lang="en">
                <a:solidFill>
                  <a:srgbClr val="005AC0"/>
                </a:solidFill>
                <a:latin typeface="Montserrat SemiBold"/>
                <a:ea typeface="Montserrat SemiBold"/>
                <a:cs typeface="Montserrat SemiBold"/>
                <a:sym typeface="Montserrat SemiBold"/>
              </a:rPr>
              <a:t>positives</a:t>
            </a:r>
            <a:r>
              <a:rPr lang="en">
                <a:solidFill>
                  <a:srgbClr val="005AC0"/>
                </a:solidFill>
                <a:latin typeface="Montserrat SemiBold"/>
                <a:ea typeface="Montserrat SemiBold"/>
                <a:cs typeface="Montserrat SemiBold"/>
                <a:sym typeface="Montserrat SemiBold"/>
              </a:rPr>
              <a:t>!!!</a:t>
            </a:r>
            <a:endParaRPr>
              <a:solidFill>
                <a:srgbClr val="005AC0"/>
              </a:solidFill>
              <a:latin typeface="Montserrat SemiBold"/>
              <a:ea typeface="Montserrat SemiBold"/>
              <a:cs typeface="Montserrat SemiBold"/>
              <a:sym typeface="Montserrat SemiBold"/>
            </a:endParaRPr>
          </a:p>
        </p:txBody>
      </p:sp>
      <p:sp>
        <p:nvSpPr>
          <p:cNvPr id="879" name="Google Shape;879;p82"/>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graphicFrame>
        <p:nvGraphicFramePr>
          <p:cNvPr id="880" name="Google Shape;880;p82"/>
          <p:cNvGraphicFramePr/>
          <p:nvPr/>
        </p:nvGraphicFramePr>
        <p:xfrm>
          <a:off x="311650" y="1612500"/>
          <a:ext cx="3000000" cy="3000000"/>
        </p:xfrm>
        <a:graphic>
          <a:graphicData uri="http://schemas.openxmlformats.org/drawingml/2006/table">
            <a:tbl>
              <a:tblPr>
                <a:noFill/>
                <a:tableStyleId>{79CC33BA-E10A-4C05-8659-71DDF1C8C14C}</a:tableStyleId>
              </a:tblPr>
              <a:tblGrid>
                <a:gridCol w="966375"/>
                <a:gridCol w="1044050"/>
                <a:gridCol w="1055150"/>
                <a:gridCol w="933075"/>
              </a:tblGrid>
              <a:tr h="381000">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Misleading graph</a:t>
                      </a:r>
                      <a:endParaRPr/>
                    </a:p>
                  </a:txBody>
                  <a:tcPr marT="91425" marB="91425" marR="91425" marL="91425"/>
                </a:tc>
                <a:tc>
                  <a:txBody>
                    <a:bodyPr/>
                    <a:lstStyle/>
                    <a:p>
                      <a:pPr indent="0" lvl="0" marL="0" rtl="0" algn="l">
                        <a:spcBef>
                          <a:spcPts val="0"/>
                        </a:spcBef>
                        <a:spcAft>
                          <a:spcPts val="0"/>
                        </a:spcAft>
                        <a:buNone/>
                      </a:pPr>
                      <a:r>
                        <a:rPr lang="en"/>
                        <a:t>Anecdotes</a:t>
                      </a:r>
                      <a:endParaRPr/>
                    </a:p>
                  </a:txBody>
                  <a:tcPr marT="91425" marB="91425" marR="91425" marL="91425"/>
                </a:tc>
                <a:tc>
                  <a:txBody>
                    <a:bodyPr/>
                    <a:lstStyle/>
                    <a:p>
                      <a:pPr indent="0" lvl="0" marL="0" rtl="0" algn="l">
                        <a:spcBef>
                          <a:spcPts val="0"/>
                        </a:spcBef>
                        <a:spcAft>
                          <a:spcPts val="0"/>
                        </a:spcAft>
                        <a:buNone/>
                      </a:pPr>
                      <a:r>
                        <a:rPr lang="en"/>
                        <a:t>False comparison</a:t>
                      </a:r>
                      <a:endParaRPr/>
                    </a:p>
                  </a:txBody>
                  <a:tcPr marT="91425" marB="91425" marR="91425" marL="91425"/>
                </a:tc>
              </a:tr>
              <a:tr h="381000">
                <a:tc>
                  <a:txBody>
                    <a:bodyPr/>
                    <a:lstStyle/>
                    <a:p>
                      <a:pPr indent="0" lvl="0" marL="0" rtl="0" algn="l">
                        <a:spcBef>
                          <a:spcPts val="0"/>
                        </a:spcBef>
                        <a:spcAft>
                          <a:spcPts val="0"/>
                        </a:spcAft>
                        <a:buNone/>
                      </a:pPr>
                      <a:r>
                        <a:rPr lang="en"/>
                        <a:t>Pre-test baseline</a:t>
                      </a:r>
                      <a:endParaRPr/>
                    </a:p>
                  </a:txBody>
                  <a:tcPr marT="91425" marB="91425" marR="91425" marL="91425"/>
                </a:tc>
                <a:tc>
                  <a:txBody>
                    <a:bodyPr/>
                    <a:lstStyle/>
                    <a:p>
                      <a:pPr indent="0" lvl="0" marL="0" rtl="0" algn="l">
                        <a:spcBef>
                          <a:spcPts val="0"/>
                        </a:spcBef>
                        <a:spcAft>
                          <a:spcPts val="0"/>
                        </a:spcAft>
                        <a:buNone/>
                      </a:pPr>
                      <a:r>
                        <a:rPr lang="en"/>
                        <a:t>0.39</a:t>
                      </a:r>
                      <a:endParaRPr/>
                    </a:p>
                  </a:txBody>
                  <a:tcPr marT="91425" marB="91425" marR="91425" marL="91425"/>
                </a:tc>
                <a:tc>
                  <a:txBody>
                    <a:bodyPr/>
                    <a:lstStyle/>
                    <a:p>
                      <a:pPr indent="0" lvl="0" marL="0" rtl="0" algn="l">
                        <a:spcBef>
                          <a:spcPts val="0"/>
                        </a:spcBef>
                        <a:spcAft>
                          <a:spcPts val="0"/>
                        </a:spcAft>
                        <a:buNone/>
                      </a:pPr>
                      <a:r>
                        <a:rPr lang="en"/>
                        <a:t>0.47</a:t>
                      </a:r>
                      <a:endParaRPr/>
                    </a:p>
                  </a:txBody>
                  <a:tcPr marT="91425" marB="91425" marR="91425" marL="91425"/>
                </a:tc>
                <a:tc>
                  <a:txBody>
                    <a:bodyPr/>
                    <a:lstStyle/>
                    <a:p>
                      <a:pPr indent="0" lvl="0" marL="0" rtl="0" algn="l">
                        <a:spcBef>
                          <a:spcPts val="0"/>
                        </a:spcBef>
                        <a:spcAft>
                          <a:spcPts val="0"/>
                        </a:spcAft>
                        <a:buNone/>
                      </a:pPr>
                      <a:r>
                        <a:rPr lang="en"/>
                        <a:t>0.48</a:t>
                      </a:r>
                      <a:endParaRPr/>
                    </a:p>
                  </a:txBody>
                  <a:tcPr marT="91425" marB="91425" marR="91425" marL="91425"/>
                </a:tc>
              </a:tr>
              <a:tr h="381000">
                <a:tc>
                  <a:txBody>
                    <a:bodyPr/>
                    <a:lstStyle/>
                    <a:p>
                      <a:pPr indent="0" lvl="0" marL="0" rtl="0" algn="l">
                        <a:spcBef>
                          <a:spcPts val="0"/>
                        </a:spcBef>
                        <a:spcAft>
                          <a:spcPts val="0"/>
                        </a:spcAft>
                        <a:buNone/>
                      </a:pPr>
                      <a:r>
                        <a:rPr lang="en"/>
                        <a:t>estimate</a:t>
                      </a:r>
                      <a:endParaRPr/>
                    </a:p>
                  </a:txBody>
                  <a:tcPr marT="91425" marB="91425" marR="91425" marL="91425"/>
                </a:tc>
                <a:tc>
                  <a:txBody>
                    <a:bodyPr/>
                    <a:lstStyle/>
                    <a:p>
                      <a:pPr indent="0" lvl="0" marL="0" rtl="0" algn="l">
                        <a:spcBef>
                          <a:spcPts val="0"/>
                        </a:spcBef>
                        <a:spcAft>
                          <a:spcPts val="0"/>
                        </a:spcAft>
                        <a:buNone/>
                      </a:pPr>
                      <a:r>
                        <a:rPr lang="en"/>
                        <a:t>-0.06</a:t>
                      </a:r>
                      <a:endParaRPr/>
                    </a:p>
                  </a:txBody>
                  <a:tcPr marT="91425" marB="91425" marR="91425" marL="91425"/>
                </a:tc>
                <a:tc>
                  <a:txBody>
                    <a:bodyPr/>
                    <a:lstStyle/>
                    <a:p>
                      <a:pPr indent="0" lvl="0" marL="0" rtl="0" algn="l">
                        <a:spcBef>
                          <a:spcPts val="0"/>
                        </a:spcBef>
                        <a:spcAft>
                          <a:spcPts val="0"/>
                        </a:spcAft>
                        <a:buNone/>
                      </a:pPr>
                      <a:r>
                        <a:rPr lang="en"/>
                        <a:t>-0.01</a:t>
                      </a:r>
                      <a:endParaRPr/>
                    </a:p>
                  </a:txBody>
                  <a:tcPr marT="91425" marB="91425" marR="91425" marL="91425"/>
                </a:tc>
                <a:tc>
                  <a:txBody>
                    <a:bodyPr/>
                    <a:lstStyle/>
                    <a:p>
                      <a:pPr indent="0" lvl="0" marL="0" rtl="0" algn="l">
                        <a:spcBef>
                          <a:spcPts val="0"/>
                        </a:spcBef>
                        <a:spcAft>
                          <a:spcPts val="0"/>
                        </a:spcAft>
                        <a:buNone/>
                      </a:pPr>
                      <a:r>
                        <a:rPr lang="en"/>
                        <a:t>-0.08</a:t>
                      </a:r>
                      <a:endParaRPr/>
                    </a:p>
                  </a:txBody>
                  <a:tcPr marT="91425" marB="91425" marR="91425" marL="91425"/>
                </a:tc>
              </a:tr>
              <a:tr h="381000">
                <a:tc>
                  <a:txBody>
                    <a:bodyPr/>
                    <a:lstStyle/>
                    <a:p>
                      <a:pPr indent="0" lvl="0" marL="0" rtl="0" algn="l">
                        <a:spcBef>
                          <a:spcPts val="0"/>
                        </a:spcBef>
                        <a:spcAft>
                          <a:spcPts val="0"/>
                        </a:spcAft>
                        <a:buNone/>
                      </a:pPr>
                      <a:r>
                        <a:rPr lang="en"/>
                        <a:t>conf.low</a:t>
                      </a:r>
                      <a:endParaRPr/>
                    </a:p>
                  </a:txBody>
                  <a:tcPr marT="91425" marB="91425" marR="91425" marL="91425"/>
                </a:tc>
                <a:tc>
                  <a:txBody>
                    <a:bodyPr/>
                    <a:lstStyle/>
                    <a:p>
                      <a:pPr indent="0" lvl="0" marL="0" rtl="0" algn="l">
                        <a:spcBef>
                          <a:spcPts val="0"/>
                        </a:spcBef>
                        <a:spcAft>
                          <a:spcPts val="0"/>
                        </a:spcAft>
                        <a:buNone/>
                      </a:pPr>
                      <a:r>
                        <a:rPr lang="en"/>
                        <a:t>-0.24</a:t>
                      </a:r>
                      <a:endParaRPr/>
                    </a:p>
                  </a:txBody>
                  <a:tcPr marT="91425" marB="91425" marR="91425" marL="91425"/>
                </a:tc>
                <a:tc>
                  <a:txBody>
                    <a:bodyPr/>
                    <a:lstStyle/>
                    <a:p>
                      <a:pPr indent="0" lvl="0" marL="0" rtl="0" algn="l">
                        <a:spcBef>
                          <a:spcPts val="0"/>
                        </a:spcBef>
                        <a:spcAft>
                          <a:spcPts val="0"/>
                        </a:spcAft>
                        <a:buNone/>
                      </a:pPr>
                      <a:r>
                        <a:rPr lang="en"/>
                        <a:t>-0.16</a:t>
                      </a:r>
                      <a:endParaRPr/>
                    </a:p>
                  </a:txBody>
                  <a:tcPr marT="91425" marB="91425" marR="91425" marL="91425"/>
                </a:tc>
                <a:tc>
                  <a:txBody>
                    <a:bodyPr/>
                    <a:lstStyle/>
                    <a:p>
                      <a:pPr indent="0" lvl="0" marL="0" rtl="0" algn="l">
                        <a:spcBef>
                          <a:spcPts val="0"/>
                        </a:spcBef>
                        <a:spcAft>
                          <a:spcPts val="0"/>
                        </a:spcAft>
                        <a:buNone/>
                      </a:pPr>
                      <a:r>
                        <a:rPr lang="en"/>
                        <a:t>-0.22</a:t>
                      </a:r>
                      <a:endParaRPr/>
                    </a:p>
                  </a:txBody>
                  <a:tcPr marT="91425" marB="91425" marR="91425" marL="91425"/>
                </a:tc>
              </a:tr>
              <a:tr h="381000">
                <a:tc>
                  <a:txBody>
                    <a:bodyPr/>
                    <a:lstStyle/>
                    <a:p>
                      <a:pPr indent="0" lvl="0" marL="0" rtl="0" algn="l">
                        <a:spcBef>
                          <a:spcPts val="0"/>
                        </a:spcBef>
                        <a:spcAft>
                          <a:spcPts val="0"/>
                        </a:spcAft>
                        <a:buNone/>
                      </a:pPr>
                      <a:r>
                        <a:rPr lang="en"/>
                        <a:t>conf.high</a:t>
                      </a:r>
                      <a:endParaRPr/>
                    </a:p>
                  </a:txBody>
                  <a:tcPr marT="91425" marB="91425" marR="91425" marL="91425"/>
                </a:tc>
                <a:tc>
                  <a:txBody>
                    <a:bodyPr/>
                    <a:lstStyle/>
                    <a:p>
                      <a:pPr indent="0" lvl="0" marL="0" rtl="0" algn="l">
                        <a:spcBef>
                          <a:spcPts val="0"/>
                        </a:spcBef>
                        <a:spcAft>
                          <a:spcPts val="0"/>
                        </a:spcAft>
                        <a:buNone/>
                      </a:pPr>
                      <a:r>
                        <a:rPr lang="en"/>
                        <a:t>0.12</a:t>
                      </a:r>
                      <a:endParaRPr/>
                    </a:p>
                  </a:txBody>
                  <a:tcPr marT="91425" marB="91425" marR="91425" marL="91425"/>
                </a:tc>
                <a:tc>
                  <a:txBody>
                    <a:bodyPr/>
                    <a:lstStyle/>
                    <a:p>
                      <a:pPr indent="0" lvl="0" marL="0" rtl="0" algn="l">
                        <a:spcBef>
                          <a:spcPts val="0"/>
                        </a:spcBef>
                        <a:spcAft>
                          <a:spcPts val="0"/>
                        </a:spcAft>
                        <a:buNone/>
                      </a:pPr>
                      <a:r>
                        <a:rPr lang="en"/>
                        <a:t>0.14</a:t>
                      </a:r>
                      <a:endParaRPr/>
                    </a:p>
                  </a:txBody>
                  <a:tcPr marT="91425" marB="91425" marR="91425" marL="91425"/>
                </a:tc>
                <a:tc>
                  <a:txBody>
                    <a:bodyPr/>
                    <a:lstStyle/>
                    <a:p>
                      <a:pPr indent="0" lvl="0" marL="0" rtl="0" algn="l">
                        <a:spcBef>
                          <a:spcPts val="0"/>
                        </a:spcBef>
                        <a:spcAft>
                          <a:spcPts val="0"/>
                        </a:spcAft>
                        <a:buNone/>
                      </a:pPr>
                      <a:r>
                        <a:rPr lang="en"/>
                        <a:t>0.07</a:t>
                      </a:r>
                      <a:endParaRPr/>
                    </a:p>
                  </a:txBody>
                  <a:tcPr marT="91425" marB="91425" marR="91425" marL="91425"/>
                </a:tc>
              </a:tr>
              <a:tr h="381000">
                <a:tc>
                  <a:txBody>
                    <a:bodyPr/>
                    <a:lstStyle/>
                    <a:p>
                      <a:pPr indent="0" lvl="0" marL="0" rtl="0" algn="l">
                        <a:spcBef>
                          <a:spcPts val="0"/>
                        </a:spcBef>
                        <a:spcAft>
                          <a:spcPts val="0"/>
                        </a:spcAft>
                        <a:buNone/>
                      </a:pPr>
                      <a:r>
                        <a:rPr lang="en"/>
                        <a:t>Adjusted p-value</a:t>
                      </a:r>
                      <a:endParaRPr/>
                    </a:p>
                  </a:txBody>
                  <a:tcPr marT="91425" marB="91425" marR="91425" marL="91425"/>
                </a:tc>
                <a:tc>
                  <a:txBody>
                    <a:bodyPr/>
                    <a:lstStyle/>
                    <a:p>
                      <a:pPr indent="0" lvl="0" marL="0" rtl="0" algn="l">
                        <a:spcBef>
                          <a:spcPts val="0"/>
                        </a:spcBef>
                        <a:spcAft>
                          <a:spcPts val="0"/>
                        </a:spcAft>
                        <a:buNone/>
                      </a:pPr>
                      <a:r>
                        <a:rPr lang="en"/>
                        <a:t>0.36</a:t>
                      </a:r>
                      <a:endParaRPr/>
                    </a:p>
                  </a:txBody>
                  <a:tcPr marT="91425" marB="91425" marR="91425" marL="91425"/>
                </a:tc>
                <a:tc>
                  <a:txBody>
                    <a:bodyPr/>
                    <a:lstStyle/>
                    <a:p>
                      <a:pPr indent="0" lvl="0" marL="0" rtl="0" algn="l">
                        <a:spcBef>
                          <a:spcPts val="0"/>
                        </a:spcBef>
                        <a:spcAft>
                          <a:spcPts val="0"/>
                        </a:spcAft>
                        <a:buNone/>
                      </a:pPr>
                      <a:r>
                        <a:rPr lang="en"/>
                        <a:t>0.87</a:t>
                      </a:r>
                      <a:endParaRPr/>
                    </a:p>
                  </a:txBody>
                  <a:tcPr marT="91425" marB="91425" marR="91425" marL="91425"/>
                </a:tc>
                <a:tc>
                  <a:txBody>
                    <a:bodyPr/>
                    <a:lstStyle/>
                    <a:p>
                      <a:pPr indent="0" lvl="0" marL="0" rtl="0" algn="l">
                        <a:spcBef>
                          <a:spcPts val="0"/>
                        </a:spcBef>
                        <a:spcAft>
                          <a:spcPts val="0"/>
                        </a:spcAft>
                        <a:buNone/>
                      </a:pPr>
                      <a:r>
                        <a:rPr lang="en"/>
                        <a:t>0.12</a:t>
                      </a:r>
                      <a:endParaRPr/>
                    </a:p>
                  </a:txBody>
                  <a:tcPr marT="91425" marB="91425" marR="91425" marL="91425"/>
                </a:tc>
              </a:tr>
            </a:tbl>
          </a:graphicData>
        </a:graphic>
      </p:graphicFrame>
      <p:graphicFrame>
        <p:nvGraphicFramePr>
          <p:cNvPr id="881" name="Google Shape;881;p82"/>
          <p:cNvGraphicFramePr/>
          <p:nvPr/>
        </p:nvGraphicFramePr>
        <p:xfrm>
          <a:off x="4414600" y="1612500"/>
          <a:ext cx="3000000" cy="3000000"/>
        </p:xfrm>
        <a:graphic>
          <a:graphicData uri="http://schemas.openxmlformats.org/drawingml/2006/table">
            <a:tbl>
              <a:tblPr>
                <a:noFill/>
                <a:tableStyleId>{79CC33BA-E10A-4C05-8659-71DDF1C8C14C}</a:tableStyleId>
              </a:tblPr>
              <a:tblGrid>
                <a:gridCol w="966375"/>
                <a:gridCol w="1044050"/>
                <a:gridCol w="1055150"/>
                <a:gridCol w="933075"/>
              </a:tblGrid>
              <a:tr h="381000">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Misleading graph</a:t>
                      </a:r>
                      <a:endParaRPr/>
                    </a:p>
                  </a:txBody>
                  <a:tcPr marT="91425" marB="91425" marR="91425" marL="91425"/>
                </a:tc>
                <a:tc>
                  <a:txBody>
                    <a:bodyPr/>
                    <a:lstStyle/>
                    <a:p>
                      <a:pPr indent="0" lvl="0" marL="0" rtl="0" algn="l">
                        <a:spcBef>
                          <a:spcPts val="0"/>
                        </a:spcBef>
                        <a:spcAft>
                          <a:spcPts val="0"/>
                        </a:spcAft>
                        <a:buNone/>
                      </a:pPr>
                      <a:r>
                        <a:rPr lang="en"/>
                        <a:t>Anecdotes</a:t>
                      </a:r>
                      <a:endParaRPr/>
                    </a:p>
                  </a:txBody>
                  <a:tcPr marT="91425" marB="91425" marR="91425" marL="91425"/>
                </a:tc>
                <a:tc>
                  <a:txBody>
                    <a:bodyPr/>
                    <a:lstStyle/>
                    <a:p>
                      <a:pPr indent="0" lvl="0" marL="0" rtl="0" algn="l">
                        <a:spcBef>
                          <a:spcPts val="0"/>
                        </a:spcBef>
                        <a:spcAft>
                          <a:spcPts val="0"/>
                        </a:spcAft>
                        <a:buNone/>
                      </a:pPr>
                      <a:r>
                        <a:rPr lang="en"/>
                        <a:t>False comparison</a:t>
                      </a:r>
                      <a:endParaRPr/>
                    </a:p>
                  </a:txBody>
                  <a:tcPr marT="91425" marB="91425" marR="91425" marL="91425"/>
                </a:tc>
              </a:tr>
              <a:tr h="381000">
                <a:tc>
                  <a:txBody>
                    <a:bodyPr/>
                    <a:lstStyle/>
                    <a:p>
                      <a:pPr indent="0" lvl="0" marL="0" rtl="0" algn="l">
                        <a:spcBef>
                          <a:spcPts val="0"/>
                        </a:spcBef>
                        <a:spcAft>
                          <a:spcPts val="0"/>
                        </a:spcAft>
                        <a:buNone/>
                      </a:pPr>
                      <a:r>
                        <a:rPr lang="en"/>
                        <a:t>Pre-test baseline</a:t>
                      </a:r>
                      <a:endParaRPr/>
                    </a:p>
                  </a:txBody>
                  <a:tcPr marT="91425" marB="91425" marR="91425" marL="91425"/>
                </a:tc>
                <a:tc>
                  <a:txBody>
                    <a:bodyPr/>
                    <a:lstStyle/>
                    <a:p>
                      <a:pPr indent="0" lvl="0" marL="0" rtl="0" algn="l">
                        <a:spcBef>
                          <a:spcPts val="0"/>
                        </a:spcBef>
                        <a:spcAft>
                          <a:spcPts val="0"/>
                        </a:spcAft>
                        <a:buNone/>
                      </a:pPr>
                      <a:r>
                        <a:rPr lang="en"/>
                        <a:t>0.37</a:t>
                      </a:r>
                      <a:endParaRPr/>
                    </a:p>
                  </a:txBody>
                  <a:tcPr marT="91425" marB="91425" marR="91425" marL="91425"/>
                </a:tc>
                <a:tc>
                  <a:txBody>
                    <a:bodyPr/>
                    <a:lstStyle/>
                    <a:p>
                      <a:pPr indent="0" lvl="0" marL="0" rtl="0" algn="l">
                        <a:spcBef>
                          <a:spcPts val="0"/>
                        </a:spcBef>
                        <a:spcAft>
                          <a:spcPts val="0"/>
                        </a:spcAft>
                        <a:buNone/>
                      </a:pPr>
                      <a:r>
                        <a:rPr lang="en"/>
                        <a:t>0.35</a:t>
                      </a:r>
                      <a:endParaRPr/>
                    </a:p>
                  </a:txBody>
                  <a:tcPr marT="91425" marB="91425" marR="91425" marL="91425"/>
                </a:tc>
                <a:tc>
                  <a:txBody>
                    <a:bodyPr/>
                    <a:lstStyle/>
                    <a:p>
                      <a:pPr indent="0" lvl="0" marL="0" rtl="0" algn="l">
                        <a:spcBef>
                          <a:spcPts val="0"/>
                        </a:spcBef>
                        <a:spcAft>
                          <a:spcPts val="0"/>
                        </a:spcAft>
                        <a:buNone/>
                      </a:pPr>
                      <a:r>
                        <a:rPr lang="en"/>
                        <a:t>0.35</a:t>
                      </a:r>
                      <a:endParaRPr/>
                    </a:p>
                  </a:txBody>
                  <a:tcPr marT="91425" marB="91425" marR="91425" marL="91425"/>
                </a:tc>
              </a:tr>
              <a:tr h="381000">
                <a:tc>
                  <a:txBody>
                    <a:bodyPr/>
                    <a:lstStyle/>
                    <a:p>
                      <a:pPr indent="0" lvl="0" marL="0" rtl="0" algn="l">
                        <a:spcBef>
                          <a:spcPts val="0"/>
                        </a:spcBef>
                        <a:spcAft>
                          <a:spcPts val="0"/>
                        </a:spcAft>
                        <a:buNone/>
                      </a:pPr>
                      <a:r>
                        <a:rPr lang="en"/>
                        <a:t>estimate</a:t>
                      </a:r>
                      <a:endParaRPr/>
                    </a:p>
                  </a:txBody>
                  <a:tcPr marT="91425" marB="91425" marR="91425" marL="91425"/>
                </a:tc>
                <a:tc>
                  <a:txBody>
                    <a:bodyPr/>
                    <a:lstStyle/>
                    <a:p>
                      <a:pPr indent="0" lvl="0" marL="0" rtl="0" algn="l">
                        <a:spcBef>
                          <a:spcPts val="0"/>
                        </a:spcBef>
                        <a:spcAft>
                          <a:spcPts val="0"/>
                        </a:spcAft>
                        <a:buNone/>
                      </a:pPr>
                      <a:r>
                        <a:rPr lang="en"/>
                        <a:t>0.19</a:t>
                      </a:r>
                      <a:endParaRPr/>
                    </a:p>
                  </a:txBody>
                  <a:tcPr marT="91425" marB="91425" marR="91425" marL="91425"/>
                </a:tc>
                <a:tc>
                  <a:txBody>
                    <a:bodyPr/>
                    <a:lstStyle/>
                    <a:p>
                      <a:pPr indent="0" lvl="0" marL="0" rtl="0" algn="l">
                        <a:spcBef>
                          <a:spcPts val="0"/>
                        </a:spcBef>
                        <a:spcAft>
                          <a:spcPts val="0"/>
                        </a:spcAft>
                        <a:buNone/>
                      </a:pPr>
                      <a:r>
                        <a:rPr lang="en"/>
                        <a:t>0.09</a:t>
                      </a:r>
                      <a:endParaRPr/>
                    </a:p>
                  </a:txBody>
                  <a:tcPr marT="91425" marB="91425" marR="91425" marL="91425"/>
                </a:tc>
                <a:tc>
                  <a:txBody>
                    <a:bodyPr/>
                    <a:lstStyle/>
                    <a:p>
                      <a:pPr indent="0" lvl="0" marL="0" rtl="0" algn="l">
                        <a:spcBef>
                          <a:spcPts val="0"/>
                        </a:spcBef>
                        <a:spcAft>
                          <a:spcPts val="0"/>
                        </a:spcAft>
                        <a:buNone/>
                      </a:pPr>
                      <a:r>
                        <a:rPr lang="en"/>
                        <a:t>0.06</a:t>
                      </a:r>
                      <a:endParaRPr/>
                    </a:p>
                  </a:txBody>
                  <a:tcPr marT="91425" marB="91425" marR="91425" marL="91425"/>
                </a:tc>
              </a:tr>
              <a:tr h="381000">
                <a:tc>
                  <a:txBody>
                    <a:bodyPr/>
                    <a:lstStyle/>
                    <a:p>
                      <a:pPr indent="0" lvl="0" marL="0" rtl="0" algn="l">
                        <a:spcBef>
                          <a:spcPts val="0"/>
                        </a:spcBef>
                        <a:spcAft>
                          <a:spcPts val="0"/>
                        </a:spcAft>
                        <a:buNone/>
                      </a:pPr>
                      <a:r>
                        <a:rPr lang="en"/>
                        <a:t>conf.low</a:t>
                      </a:r>
                      <a:endParaRPr/>
                    </a:p>
                  </a:txBody>
                  <a:tcPr marT="91425" marB="91425" marR="91425" marL="91425"/>
                </a:tc>
                <a:tc>
                  <a:txBody>
                    <a:bodyPr/>
                    <a:lstStyle/>
                    <a:p>
                      <a:pPr indent="0" lvl="0" marL="0" rtl="0" algn="l">
                        <a:spcBef>
                          <a:spcPts val="0"/>
                        </a:spcBef>
                        <a:spcAft>
                          <a:spcPts val="0"/>
                        </a:spcAft>
                        <a:buNone/>
                      </a:pPr>
                      <a:r>
                        <a:rPr lang="en"/>
                        <a:t>0.03</a:t>
                      </a:r>
                      <a:endParaRPr/>
                    </a:p>
                  </a:txBody>
                  <a:tcPr marT="91425" marB="91425" marR="91425" marL="91425"/>
                </a:tc>
                <a:tc>
                  <a:txBody>
                    <a:bodyPr/>
                    <a:lstStyle/>
                    <a:p>
                      <a:pPr indent="0" lvl="0" marL="0" rtl="0" algn="l">
                        <a:spcBef>
                          <a:spcPts val="0"/>
                        </a:spcBef>
                        <a:spcAft>
                          <a:spcPts val="0"/>
                        </a:spcAft>
                        <a:buNone/>
                      </a:pPr>
                      <a:r>
                        <a:rPr lang="en"/>
                        <a:t>-0.02</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r>
              <a:tr h="381000">
                <a:tc>
                  <a:txBody>
                    <a:bodyPr/>
                    <a:lstStyle/>
                    <a:p>
                      <a:pPr indent="0" lvl="0" marL="0" rtl="0" algn="l">
                        <a:spcBef>
                          <a:spcPts val="0"/>
                        </a:spcBef>
                        <a:spcAft>
                          <a:spcPts val="0"/>
                        </a:spcAft>
                        <a:buNone/>
                      </a:pPr>
                      <a:r>
                        <a:rPr lang="en"/>
                        <a:t>conf.high</a:t>
                      </a:r>
                      <a:endParaRPr/>
                    </a:p>
                  </a:txBody>
                  <a:tcPr marT="91425" marB="91425" marR="91425" marL="91425"/>
                </a:tc>
                <a:tc>
                  <a:txBody>
                    <a:bodyPr/>
                    <a:lstStyle/>
                    <a:p>
                      <a:pPr indent="0" lvl="0" marL="0" rtl="0" algn="l">
                        <a:spcBef>
                          <a:spcPts val="0"/>
                        </a:spcBef>
                        <a:spcAft>
                          <a:spcPts val="0"/>
                        </a:spcAft>
                        <a:buNone/>
                      </a:pPr>
                      <a:r>
                        <a:rPr lang="en"/>
                        <a:t>0.34</a:t>
                      </a:r>
                      <a:endParaRPr/>
                    </a:p>
                  </a:txBody>
                  <a:tcPr marT="91425" marB="91425" marR="91425" marL="91425"/>
                </a:tc>
                <a:tc>
                  <a:txBody>
                    <a:bodyPr/>
                    <a:lstStyle/>
                    <a:p>
                      <a:pPr indent="0" lvl="0" marL="0" rtl="0" algn="l">
                        <a:spcBef>
                          <a:spcPts val="0"/>
                        </a:spcBef>
                        <a:spcAft>
                          <a:spcPts val="0"/>
                        </a:spcAft>
                        <a:buNone/>
                      </a:pPr>
                      <a:r>
                        <a:rPr lang="en"/>
                        <a:t>0.19</a:t>
                      </a:r>
                      <a:endParaRPr/>
                    </a:p>
                  </a:txBody>
                  <a:tcPr marT="91425" marB="91425" marR="91425" marL="91425"/>
                </a:tc>
                <a:tc>
                  <a:txBody>
                    <a:bodyPr/>
                    <a:lstStyle/>
                    <a:p>
                      <a:pPr indent="0" lvl="0" marL="0" rtl="0" algn="l">
                        <a:spcBef>
                          <a:spcPts val="0"/>
                        </a:spcBef>
                        <a:spcAft>
                          <a:spcPts val="0"/>
                        </a:spcAft>
                        <a:buNone/>
                      </a:pPr>
                      <a:r>
                        <a:rPr lang="en"/>
                        <a:t>0.16</a:t>
                      </a:r>
                      <a:endParaRPr/>
                    </a:p>
                  </a:txBody>
                  <a:tcPr marT="91425" marB="91425" marR="91425" marL="91425"/>
                </a:tc>
              </a:tr>
              <a:tr h="381000">
                <a:tc>
                  <a:txBody>
                    <a:bodyPr/>
                    <a:lstStyle/>
                    <a:p>
                      <a:pPr indent="0" lvl="0" marL="0" rtl="0" algn="l">
                        <a:spcBef>
                          <a:spcPts val="0"/>
                        </a:spcBef>
                        <a:spcAft>
                          <a:spcPts val="0"/>
                        </a:spcAft>
                        <a:buNone/>
                      </a:pPr>
                      <a:r>
                        <a:rPr lang="en"/>
                        <a:t>Adjusted p-value</a:t>
                      </a:r>
                      <a:endParaRPr/>
                    </a:p>
                  </a:txBody>
                  <a:tcPr marT="91425" marB="91425" marR="91425" marL="91425"/>
                </a:tc>
                <a:tc>
                  <a:txBody>
                    <a:bodyPr/>
                    <a:lstStyle/>
                    <a:p>
                      <a:pPr indent="0" lvl="0" marL="0" rtl="0" algn="l">
                        <a:spcBef>
                          <a:spcPts val="0"/>
                        </a:spcBef>
                        <a:spcAft>
                          <a:spcPts val="0"/>
                        </a:spcAft>
                        <a:buNone/>
                      </a:pPr>
                      <a:r>
                        <a:rPr lang="en"/>
                        <a:t>0.00</a:t>
                      </a:r>
                      <a:endParaRPr/>
                    </a:p>
                  </a:txBody>
                  <a:tcPr marT="91425" marB="91425" marR="91425" marL="91425"/>
                </a:tc>
                <a:tc>
                  <a:txBody>
                    <a:bodyPr/>
                    <a:lstStyle/>
                    <a:p>
                      <a:pPr indent="0" lvl="0" marL="0" rtl="0" algn="l">
                        <a:spcBef>
                          <a:spcPts val="0"/>
                        </a:spcBef>
                        <a:spcAft>
                          <a:spcPts val="0"/>
                        </a:spcAft>
                        <a:buNone/>
                      </a:pPr>
                      <a:r>
                        <a:rPr lang="en"/>
                        <a:t>0.02</a:t>
                      </a:r>
                      <a:endParaRPr/>
                    </a:p>
                  </a:txBody>
                  <a:tcPr marT="91425" marB="91425" marR="91425" marL="91425"/>
                </a:tc>
                <a:tc>
                  <a:txBody>
                    <a:bodyPr/>
                    <a:lstStyle/>
                    <a:p>
                      <a:pPr indent="0" lvl="0" marL="0" rtl="0" algn="l">
                        <a:spcBef>
                          <a:spcPts val="0"/>
                        </a:spcBef>
                        <a:spcAft>
                          <a:spcPts val="0"/>
                        </a:spcAft>
                        <a:buNone/>
                      </a:pPr>
                      <a:r>
                        <a:rPr lang="en"/>
                        <a:t>0.13</a:t>
                      </a:r>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83"/>
          <p:cNvSpPr txBox="1"/>
          <p:nvPr>
            <p:ph type="title"/>
          </p:nvPr>
        </p:nvSpPr>
        <p:spPr>
          <a:xfrm>
            <a:off x="311700" y="445025"/>
            <a:ext cx="84090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What if we penalize even less?</a:t>
            </a:r>
            <a:endParaRPr>
              <a:solidFill>
                <a:srgbClr val="005AC0"/>
              </a:solidFill>
              <a:latin typeface="Montserrat SemiBold"/>
              <a:ea typeface="Montserrat SemiBold"/>
              <a:cs typeface="Montserrat SemiBold"/>
              <a:sym typeface="Montserrat SemiBold"/>
            </a:endParaRPr>
          </a:p>
        </p:txBody>
      </p:sp>
      <p:sp>
        <p:nvSpPr>
          <p:cNvPr id="887" name="Google Shape;887;p83"/>
          <p:cNvSpPr/>
          <p:nvPr/>
        </p:nvSpPr>
        <p:spPr>
          <a:xfrm>
            <a:off x="311650" y="513875"/>
            <a:ext cx="435000" cy="435000"/>
          </a:xfrm>
          <a:prstGeom prst="ellipse">
            <a:avLst/>
          </a:prstGeom>
          <a:solidFill>
            <a:srgbClr val="005AC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2.ii</a:t>
            </a:r>
            <a:endParaRPr b="1" sz="1300">
              <a:solidFill>
                <a:schemeClr val="lt1"/>
              </a:solidFill>
              <a:latin typeface="Montserrat"/>
              <a:ea typeface="Montserrat"/>
              <a:cs typeface="Montserrat"/>
              <a:sym typeface="Montserrat"/>
            </a:endParaRPr>
          </a:p>
        </p:txBody>
      </p:sp>
      <p:sp>
        <p:nvSpPr>
          <p:cNvPr id="888" name="Google Shape;888;p83"/>
          <p:cNvSpPr txBox="1"/>
          <p:nvPr/>
        </p:nvSpPr>
        <p:spPr>
          <a:xfrm>
            <a:off x="768850" y="1021245"/>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005AC0"/>
                </a:solidFill>
                <a:latin typeface="Montserrat"/>
                <a:ea typeface="Montserrat"/>
                <a:cs typeface="Montserrat"/>
                <a:sym typeface="Montserrat"/>
              </a:rPr>
              <a:t>Tactics Identification (“OR Statistic”)</a:t>
            </a:r>
            <a:endParaRPr b="1" sz="1200">
              <a:solidFill>
                <a:srgbClr val="005AC0"/>
              </a:solidFill>
              <a:latin typeface="Montserrat"/>
              <a:ea typeface="Montserrat"/>
              <a:cs typeface="Montserrat"/>
              <a:sym typeface="Montserrat"/>
            </a:endParaRPr>
          </a:p>
          <a:p>
            <a:pPr indent="0" lvl="0" marL="0" rtl="0" algn="l">
              <a:spcBef>
                <a:spcPts val="1000"/>
              </a:spcBef>
              <a:spcAft>
                <a:spcPts val="1000"/>
              </a:spcAft>
              <a:buNone/>
            </a:pPr>
            <a:r>
              <a:t/>
            </a:r>
            <a:endParaRPr b="1" sz="1200">
              <a:solidFill>
                <a:srgbClr val="005AC0"/>
              </a:solidFill>
              <a:latin typeface="Montserrat"/>
              <a:ea typeface="Montserrat"/>
              <a:cs typeface="Montserrat"/>
              <a:sym typeface="Montserrat"/>
            </a:endParaRPr>
          </a:p>
        </p:txBody>
      </p:sp>
      <p:sp>
        <p:nvSpPr>
          <p:cNvPr id="889" name="Google Shape;889;p83"/>
          <p:cNvSpPr txBox="1"/>
          <p:nvPr/>
        </p:nvSpPr>
        <p:spPr>
          <a:xfrm>
            <a:off x="6490375" y="1447800"/>
            <a:ext cx="2230200" cy="330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rgbClr val="005AC0"/>
                </a:solidFill>
                <a:latin typeface="Montserrat"/>
                <a:ea typeface="Montserrat"/>
                <a:cs typeface="Montserrat"/>
                <a:sym typeface="Montserrat"/>
              </a:rPr>
              <a:t>Participants scored 1 if:</a:t>
            </a:r>
            <a:endParaRPr b="1" i="1" sz="1300">
              <a:solidFill>
                <a:srgbClr val="005AC0"/>
              </a:solidFill>
              <a:latin typeface="Montserrat"/>
              <a:ea typeface="Montserrat"/>
              <a:cs typeface="Montserrat"/>
              <a:sym typeface="Montserrat"/>
            </a:endParaRPr>
          </a:p>
          <a:p>
            <a:pPr indent="-311150" lvl="0" marL="342900" rtl="0" algn="l">
              <a:lnSpc>
                <a:spcPct val="115000"/>
              </a:lnSpc>
              <a:spcBef>
                <a:spcPts val="1000"/>
              </a:spcBef>
              <a:spcAft>
                <a:spcPts val="0"/>
              </a:spcAft>
              <a:buClr>
                <a:srgbClr val="005AC0"/>
              </a:buClr>
              <a:buSzPts val="1300"/>
              <a:buFont typeface="Montserrat"/>
              <a:buChar char="●"/>
            </a:pPr>
            <a:r>
              <a:rPr i="1" lang="en" sz="1300">
                <a:solidFill>
                  <a:schemeClr val="dk2"/>
                </a:solidFill>
                <a:latin typeface="Montserrat"/>
                <a:ea typeface="Montserrat"/>
                <a:cs typeface="Montserrat"/>
                <a:sym typeface="Montserrat"/>
              </a:rPr>
              <a:t>The post was true, and they recognized it wasn’t misleading</a:t>
            </a:r>
            <a:endParaRPr i="1" sz="1300">
              <a:solidFill>
                <a:schemeClr val="dk2"/>
              </a:solidFill>
              <a:latin typeface="Montserrat"/>
              <a:ea typeface="Montserrat"/>
              <a:cs typeface="Montserrat"/>
              <a:sym typeface="Montserrat"/>
            </a:endParaRPr>
          </a:p>
          <a:p>
            <a:pPr indent="-311150" lvl="0" marL="342900" rtl="0" algn="l">
              <a:lnSpc>
                <a:spcPct val="115000"/>
              </a:lnSpc>
              <a:spcBef>
                <a:spcPts val="1000"/>
              </a:spcBef>
              <a:spcAft>
                <a:spcPts val="0"/>
              </a:spcAft>
              <a:buClr>
                <a:srgbClr val="005AC0"/>
              </a:buClr>
              <a:buSzPts val="1300"/>
              <a:buFont typeface="Montserrat"/>
              <a:buChar char="●"/>
            </a:pPr>
            <a:r>
              <a:rPr i="1" lang="en" sz="1300">
                <a:solidFill>
                  <a:schemeClr val="dk2"/>
                </a:solidFill>
                <a:latin typeface="Montserrat"/>
                <a:ea typeface="Montserrat"/>
                <a:cs typeface="Montserrat"/>
                <a:sym typeface="Montserrat"/>
              </a:rPr>
              <a:t>The post was misleading, and they selected one of the tactics covered by the course</a:t>
            </a:r>
            <a:endParaRPr i="1" sz="1300">
              <a:solidFill>
                <a:schemeClr val="dk2"/>
              </a:solidFill>
              <a:latin typeface="Montserrat"/>
              <a:ea typeface="Montserrat"/>
              <a:cs typeface="Montserrat"/>
              <a:sym typeface="Montserrat"/>
            </a:endParaRPr>
          </a:p>
          <a:p>
            <a:pPr indent="0" lvl="0" marL="0" rtl="0" algn="l">
              <a:lnSpc>
                <a:spcPct val="115000"/>
              </a:lnSpc>
              <a:spcBef>
                <a:spcPts val="1000"/>
              </a:spcBef>
              <a:spcAft>
                <a:spcPts val="1000"/>
              </a:spcAft>
              <a:buNone/>
            </a:pPr>
            <a:r>
              <a:rPr b="1" i="1" lang="en" sz="1300">
                <a:solidFill>
                  <a:srgbClr val="005AC0"/>
                </a:solidFill>
                <a:latin typeface="Montserrat"/>
                <a:ea typeface="Montserrat"/>
                <a:cs typeface="Montserrat"/>
                <a:sym typeface="Montserrat"/>
              </a:rPr>
              <a:t>Participants scored 0 otherwise</a:t>
            </a:r>
            <a:endParaRPr b="1" i="1" sz="1300">
              <a:solidFill>
                <a:srgbClr val="005AC0"/>
              </a:solidFill>
              <a:latin typeface="Montserrat"/>
              <a:ea typeface="Montserrat"/>
              <a:cs typeface="Montserrat"/>
              <a:sym typeface="Montserrat"/>
            </a:endParaRPr>
          </a:p>
        </p:txBody>
      </p:sp>
      <p:cxnSp>
        <p:nvCxnSpPr>
          <p:cNvPr id="890" name="Google Shape;890;p83"/>
          <p:cNvCxnSpPr/>
          <p:nvPr/>
        </p:nvCxnSpPr>
        <p:spPr>
          <a:xfrm>
            <a:off x="6424525" y="1378900"/>
            <a:ext cx="0" cy="3425400"/>
          </a:xfrm>
          <a:prstGeom prst="straightConnector1">
            <a:avLst/>
          </a:prstGeom>
          <a:noFill/>
          <a:ln cap="flat" cmpd="sng" w="19050">
            <a:solidFill>
              <a:srgbClr val="005AC0"/>
            </a:solidFill>
            <a:prstDash val="solid"/>
            <a:round/>
            <a:headEnd len="med" w="med" type="none"/>
            <a:tailEnd len="med" w="med" type="none"/>
          </a:ln>
        </p:spPr>
      </p:cxnSp>
      <p:pic>
        <p:nvPicPr>
          <p:cNvPr id="891" name="Google Shape;891;p83"/>
          <p:cNvPicPr preferRelativeResize="0"/>
          <p:nvPr/>
        </p:nvPicPr>
        <p:blipFill rotWithShape="1">
          <a:blip r:embed="rId3">
            <a:alphaModFix/>
          </a:blip>
          <a:srcRect b="0" l="13262" r="13467" t="20185"/>
          <a:stretch/>
        </p:blipFill>
        <p:spPr>
          <a:xfrm>
            <a:off x="365650" y="1302700"/>
            <a:ext cx="5504302" cy="3703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Research Questions</a:t>
            </a:r>
            <a:endParaRPr>
              <a:solidFill>
                <a:srgbClr val="005AC0"/>
              </a:solidFill>
              <a:latin typeface="Montserrat SemiBold"/>
              <a:ea typeface="Montserrat SemiBold"/>
              <a:cs typeface="Montserrat SemiBold"/>
              <a:sym typeface="Montserrat SemiBold"/>
            </a:endParaRPr>
          </a:p>
        </p:txBody>
      </p:sp>
      <p:sp>
        <p:nvSpPr>
          <p:cNvPr id="299" name="Google Shape;299;p39"/>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latin typeface="Montserrat"/>
                <a:ea typeface="Montserrat"/>
                <a:cs typeface="Montserrat"/>
                <a:sym typeface="Montserrat"/>
              </a:rPr>
              <a:t>Can a 6 minutes mini tactics course help users better</a:t>
            </a:r>
            <a:r>
              <a:rPr b="1" lang="en">
                <a:latin typeface="Montserrat"/>
                <a:ea typeface="Montserrat"/>
                <a:cs typeface="Montserrat"/>
                <a:sym typeface="Montserrat"/>
              </a:rPr>
              <a:t> </a:t>
            </a:r>
            <a:r>
              <a:rPr lang="en">
                <a:solidFill>
                  <a:srgbClr val="005AC0"/>
                </a:solidFill>
                <a:latin typeface="Montserrat SemiBold"/>
                <a:ea typeface="Montserrat SemiBold"/>
                <a:cs typeface="Montserrat SemiBold"/>
                <a:sym typeface="Montserrat SemiBold"/>
              </a:rPr>
              <a:t>identify manipulative content</a:t>
            </a:r>
            <a:r>
              <a:rPr lang="en">
                <a:latin typeface="Montserrat"/>
                <a:ea typeface="Montserrat"/>
                <a:cs typeface="Montserrat"/>
                <a:sym typeface="Montserrat"/>
              </a:rPr>
              <a:t>?</a:t>
            </a:r>
            <a:endParaRPr>
              <a:latin typeface="Montserrat"/>
              <a:ea typeface="Montserrat"/>
              <a:cs typeface="Montserrat"/>
              <a:sym typeface="Montserrat"/>
            </a:endParaRPr>
          </a:p>
          <a:p>
            <a:pPr indent="-342900" lvl="0" marL="457200" rtl="0" algn="l">
              <a:spcBef>
                <a:spcPts val="1400"/>
              </a:spcBef>
              <a:spcAft>
                <a:spcPts val="0"/>
              </a:spcAft>
              <a:buSzPts val="1800"/>
              <a:buAutoNum type="arabicPeriod"/>
            </a:pPr>
            <a:r>
              <a:rPr lang="en">
                <a:latin typeface="Montserrat"/>
                <a:ea typeface="Montserrat"/>
                <a:cs typeface="Montserrat"/>
                <a:sym typeface="Montserrat"/>
              </a:rPr>
              <a:t>How effective is each of the three </a:t>
            </a:r>
            <a:r>
              <a:rPr lang="en">
                <a:solidFill>
                  <a:srgbClr val="005AC0"/>
                </a:solidFill>
                <a:latin typeface="Montserrat SemiBold"/>
                <a:ea typeface="Montserrat SemiBold"/>
                <a:cs typeface="Montserrat SemiBold"/>
                <a:sym typeface="Montserrat SemiBold"/>
              </a:rPr>
              <a:t>course elements</a:t>
            </a:r>
            <a:r>
              <a:rPr lang="en">
                <a:latin typeface="Montserrat"/>
                <a:ea typeface="Montserrat"/>
                <a:cs typeface="Montserrat"/>
                <a:sym typeface="Montserrat"/>
              </a:rPr>
              <a:t>?</a:t>
            </a:r>
            <a:endParaRPr>
              <a:latin typeface="Montserrat"/>
              <a:ea typeface="Montserrat"/>
              <a:cs typeface="Montserrat"/>
              <a:sym typeface="Montserrat"/>
            </a:endParaRPr>
          </a:p>
          <a:p>
            <a:pPr indent="-342900" lvl="0" marL="457200" rtl="0" algn="l">
              <a:spcBef>
                <a:spcPts val="1400"/>
              </a:spcBef>
              <a:spcAft>
                <a:spcPts val="0"/>
              </a:spcAft>
              <a:buSzPts val="1800"/>
              <a:buFont typeface="Montserrat"/>
              <a:buAutoNum type="arabicPeriod"/>
            </a:pPr>
            <a:r>
              <a:rPr lang="en">
                <a:latin typeface="Montserrat"/>
                <a:ea typeface="Montserrat"/>
                <a:cs typeface="Montserrat"/>
                <a:sym typeface="Montserrat"/>
              </a:rPr>
              <a:t>Does the course help </a:t>
            </a:r>
            <a:r>
              <a:rPr lang="en">
                <a:solidFill>
                  <a:srgbClr val="005AC0"/>
                </a:solidFill>
                <a:latin typeface="Montserrat SemiBold"/>
                <a:ea typeface="Montserrat SemiBold"/>
                <a:cs typeface="Montserrat SemiBold"/>
                <a:sym typeface="Montserrat SemiBold"/>
              </a:rPr>
              <a:t>reduce sharing</a:t>
            </a:r>
            <a:r>
              <a:rPr lang="en">
                <a:latin typeface="Montserrat"/>
                <a:ea typeface="Montserrat"/>
                <a:cs typeface="Montserrat"/>
                <a:sym typeface="Montserrat"/>
              </a:rPr>
              <a:t> of manipulative content online and offline?</a:t>
            </a:r>
            <a:endParaRPr>
              <a:latin typeface="Montserrat"/>
              <a:ea typeface="Montserrat"/>
              <a:cs typeface="Montserrat"/>
              <a:sym typeface="Montserrat"/>
            </a:endParaRPr>
          </a:p>
          <a:p>
            <a:pPr indent="-342900" lvl="0" marL="457200" rtl="0" algn="l">
              <a:spcBef>
                <a:spcPts val="1400"/>
              </a:spcBef>
              <a:spcAft>
                <a:spcPts val="0"/>
              </a:spcAft>
              <a:buSzPts val="1800"/>
              <a:buAutoNum type="arabicPeriod"/>
            </a:pPr>
            <a:r>
              <a:rPr lang="en">
                <a:latin typeface="Montserrat"/>
                <a:ea typeface="Montserrat"/>
                <a:cs typeface="Montserrat"/>
                <a:sym typeface="Montserrat"/>
              </a:rPr>
              <a:t>Are there </a:t>
            </a:r>
            <a:r>
              <a:rPr lang="en">
                <a:solidFill>
                  <a:srgbClr val="005AC0"/>
                </a:solidFill>
                <a:latin typeface="Montserrat SemiBold"/>
                <a:ea typeface="Montserrat SemiBold"/>
                <a:cs typeface="Montserrat SemiBold"/>
                <a:sym typeface="Montserrat SemiBold"/>
              </a:rPr>
              <a:t>heterogeneous treatment effects</a:t>
            </a:r>
            <a:r>
              <a:rPr b="1" lang="en">
                <a:latin typeface="Montserrat"/>
                <a:ea typeface="Montserrat"/>
                <a:cs typeface="Montserrat"/>
                <a:sym typeface="Montserrat"/>
              </a:rPr>
              <a:t> </a:t>
            </a:r>
            <a:r>
              <a:rPr lang="en">
                <a:latin typeface="Montserrat"/>
                <a:ea typeface="Montserrat"/>
                <a:cs typeface="Montserrat"/>
                <a:sym typeface="Montserrat"/>
              </a:rPr>
              <a:t>where our course works better for certain subgroups than others? </a:t>
            </a:r>
            <a:endParaRPr>
              <a:latin typeface="Montserrat"/>
              <a:ea typeface="Montserrat"/>
              <a:cs typeface="Montserrat"/>
              <a:sym typeface="Montserrat"/>
            </a:endParaRPr>
          </a:p>
          <a:p>
            <a:pPr indent="-330200" lvl="0" marL="914400" rtl="0" algn="l">
              <a:spcBef>
                <a:spcPts val="1400"/>
              </a:spcBef>
              <a:spcAft>
                <a:spcPts val="1400"/>
              </a:spcAft>
              <a:buSzPts val="1600"/>
              <a:buFont typeface="Montserrat"/>
              <a:buChar char="●"/>
            </a:pPr>
            <a:r>
              <a:rPr i="1" lang="en" sz="1600">
                <a:latin typeface="Montserrat"/>
                <a:ea typeface="Montserrat"/>
                <a:cs typeface="Montserrat"/>
                <a:sym typeface="Montserrat"/>
              </a:rPr>
              <a:t>Based on baseline s</a:t>
            </a:r>
            <a:r>
              <a:rPr i="1" lang="en" sz="1600">
                <a:latin typeface="Montserrat"/>
                <a:ea typeface="Montserrat"/>
                <a:cs typeface="Montserrat"/>
                <a:sym typeface="Montserrat"/>
              </a:rPr>
              <a:t>usceptibility, ideology, and income</a:t>
            </a:r>
            <a:endParaRPr i="1" sz="1600">
              <a:latin typeface="Montserrat"/>
              <a:ea typeface="Montserrat"/>
              <a:cs typeface="Montserrat"/>
              <a:sym typeface="Montserrat"/>
            </a:endParaRPr>
          </a:p>
        </p:txBody>
      </p:sp>
      <p:sp>
        <p:nvSpPr>
          <p:cNvPr id="300" name="Google Shape;300;p39"/>
          <p:cNvSpPr/>
          <p:nvPr/>
        </p:nvSpPr>
        <p:spPr>
          <a:xfrm>
            <a:off x="311650" y="1431975"/>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a:t>
            </a:r>
            <a:endParaRPr b="1" sz="1800">
              <a:solidFill>
                <a:srgbClr val="E9E9E9"/>
              </a:solidFill>
              <a:latin typeface="Montserrat"/>
              <a:ea typeface="Montserrat"/>
              <a:cs typeface="Montserrat"/>
              <a:sym typeface="Montserrat"/>
            </a:endParaRPr>
          </a:p>
        </p:txBody>
      </p:sp>
      <p:sp>
        <p:nvSpPr>
          <p:cNvPr id="301" name="Google Shape;301;p39"/>
          <p:cNvSpPr/>
          <p:nvPr/>
        </p:nvSpPr>
        <p:spPr>
          <a:xfrm>
            <a:off x="311650" y="2225798"/>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a:t>
            </a:r>
            <a:endParaRPr b="1" sz="1800">
              <a:solidFill>
                <a:srgbClr val="E9E9E9"/>
              </a:solidFill>
              <a:latin typeface="Montserrat"/>
              <a:ea typeface="Montserrat"/>
              <a:cs typeface="Montserrat"/>
              <a:sym typeface="Montserrat"/>
            </a:endParaRPr>
          </a:p>
        </p:txBody>
      </p:sp>
      <p:sp>
        <p:nvSpPr>
          <p:cNvPr id="302" name="Google Shape;302;p39"/>
          <p:cNvSpPr/>
          <p:nvPr/>
        </p:nvSpPr>
        <p:spPr>
          <a:xfrm>
            <a:off x="311650" y="2736569"/>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III</a:t>
            </a:r>
            <a:endParaRPr b="1" sz="1800">
              <a:solidFill>
                <a:srgbClr val="E9E9E9"/>
              </a:solidFill>
              <a:latin typeface="Montserrat"/>
              <a:ea typeface="Montserrat"/>
              <a:cs typeface="Montserrat"/>
              <a:sym typeface="Montserrat"/>
            </a:endParaRPr>
          </a:p>
        </p:txBody>
      </p:sp>
      <p:sp>
        <p:nvSpPr>
          <p:cNvPr id="303" name="Google Shape;303;p39"/>
          <p:cNvSpPr/>
          <p:nvPr/>
        </p:nvSpPr>
        <p:spPr>
          <a:xfrm>
            <a:off x="311650" y="3541727"/>
            <a:ext cx="395100" cy="395100"/>
          </a:xfrm>
          <a:prstGeom prst="ellipse">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rgbClr val="E9E9E9"/>
                </a:solidFill>
                <a:latin typeface="Montserrat"/>
                <a:ea typeface="Montserrat"/>
                <a:cs typeface="Montserrat"/>
                <a:sym typeface="Montserrat"/>
              </a:rPr>
              <a:t>IV</a:t>
            </a:r>
            <a:endParaRPr b="1" sz="1800">
              <a:solidFill>
                <a:srgbClr val="E9E9E9"/>
              </a:solidFill>
              <a:latin typeface="Montserrat"/>
              <a:ea typeface="Montserrat"/>
              <a:cs typeface="Montserrat"/>
              <a:sym typeface="Montserrat"/>
            </a:endParaRPr>
          </a:p>
        </p:txBody>
      </p:sp>
      <p:sp>
        <p:nvSpPr>
          <p:cNvPr id="304" name="Google Shape;304;p39"/>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Controlling Variance - </a:t>
            </a:r>
            <a:r>
              <a:rPr lang="en"/>
              <a:t>H</a:t>
            </a:r>
            <a:r>
              <a:rPr lang="en"/>
              <a:t>5, H6   </a:t>
            </a:r>
            <a:endParaRPr/>
          </a:p>
          <a:p>
            <a:pPr indent="0" lvl="0" marL="0" rtl="0" algn="l">
              <a:spcBef>
                <a:spcPts val="0"/>
              </a:spcBef>
              <a:spcAft>
                <a:spcPts val="0"/>
              </a:spcAft>
              <a:buNone/>
            </a:pPr>
            <a:r>
              <a:t/>
            </a:r>
            <a:endParaRPr/>
          </a:p>
        </p:txBody>
      </p:sp>
      <p:graphicFrame>
        <p:nvGraphicFramePr>
          <p:cNvPr id="897" name="Google Shape;897;p84"/>
          <p:cNvGraphicFramePr/>
          <p:nvPr/>
        </p:nvGraphicFramePr>
        <p:xfrm>
          <a:off x="137600" y="1182075"/>
          <a:ext cx="3000000" cy="3000000"/>
        </p:xfrm>
        <a:graphic>
          <a:graphicData uri="http://schemas.openxmlformats.org/drawingml/2006/table">
            <a:tbl>
              <a:tblPr>
                <a:noFill/>
                <a:tableStyleId>{79CC33BA-E10A-4C05-8659-71DDF1C8C14C}</a:tableStyleId>
              </a:tblPr>
              <a:tblGrid>
                <a:gridCol w="1196525"/>
                <a:gridCol w="1906125"/>
                <a:gridCol w="1331750"/>
                <a:gridCol w="1431325"/>
                <a:gridCol w="1640000"/>
                <a:gridCol w="1188975"/>
              </a:tblGrid>
              <a:tr h="527400">
                <a:tc rowSpan="4">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H5 online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No Adjustment</a:t>
                      </a:r>
                      <a:endParaRPr/>
                    </a:p>
                  </a:txBody>
                  <a:tcPr marT="91425" marB="91425" marR="91425" marL="91425"/>
                </a:tc>
                <a:tc>
                  <a:txBody>
                    <a:bodyPr/>
                    <a:lstStyle/>
                    <a:p>
                      <a:pPr indent="0" lvl="0" marL="0" rtl="0" algn="l">
                        <a:spcBef>
                          <a:spcPts val="0"/>
                        </a:spcBef>
                        <a:spcAft>
                          <a:spcPts val="0"/>
                        </a:spcAft>
                        <a:buNone/>
                      </a:pPr>
                      <a:r>
                        <a:rPr lang="en"/>
                        <a:t>Covariate Adjustment</a:t>
                      </a:r>
                      <a:endParaRPr/>
                    </a:p>
                  </a:txBody>
                  <a:tcPr marT="91425" marB="91425" marR="91425" marL="91425"/>
                </a:tc>
                <a:tc>
                  <a:txBody>
                    <a:bodyPr/>
                    <a:lstStyle/>
                    <a:p>
                      <a:pPr indent="0" lvl="0" marL="0" rtl="0" algn="l">
                        <a:spcBef>
                          <a:spcPts val="0"/>
                        </a:spcBef>
                        <a:spcAft>
                          <a:spcPts val="0"/>
                        </a:spcAft>
                        <a:buNone/>
                      </a:pPr>
                      <a:r>
                        <a:rPr lang="en"/>
                        <a:t>Question Order adjustment</a:t>
                      </a:r>
                      <a:endParaRPr/>
                    </a:p>
                  </a:txBody>
                  <a:tcPr marT="91425" marB="91425" marR="91425" marL="91425"/>
                </a:tc>
                <a:tc>
                  <a:txBody>
                    <a:bodyPr/>
                    <a:lstStyle/>
                    <a:p>
                      <a:pPr indent="0" lvl="0" marL="0" rtl="0" algn="l">
                        <a:spcBef>
                          <a:spcPts val="0"/>
                        </a:spcBef>
                        <a:spcAft>
                          <a:spcPts val="0"/>
                        </a:spcAft>
                        <a:buNone/>
                      </a:pPr>
                      <a:r>
                        <a:rPr lang="en"/>
                        <a:t>All Adjustment</a:t>
                      </a:r>
                      <a:endParaRPr/>
                    </a:p>
                  </a:txBody>
                  <a:tcPr marT="91425" marB="91425" marR="91425" marL="91425">
                    <a:lnR cap="flat" cmpd="sng" w="9525">
                      <a:solidFill>
                        <a:srgbClr val="9E9E9E"/>
                      </a:solidFill>
                      <a:prstDash val="solid"/>
                      <a:round/>
                      <a:headEnd len="sm" w="sm" type="none"/>
                      <a:tailEnd len="sm" w="sm" type="none"/>
                    </a:lnR>
                  </a:tcPr>
                </a:tc>
              </a:tr>
              <a:tr h="509225">
                <a:tc vMerge="1"/>
                <a:tc>
                  <a:txBody>
                    <a:bodyPr/>
                    <a:lstStyle/>
                    <a:p>
                      <a:pPr indent="0" lvl="0" marL="0" rtl="0" algn="l">
                        <a:spcBef>
                          <a:spcPts val="0"/>
                        </a:spcBef>
                        <a:spcAft>
                          <a:spcPts val="0"/>
                        </a:spcAft>
                        <a:buNone/>
                      </a:pPr>
                      <a:r>
                        <a:rPr lang="en"/>
                        <a:t>Treatment (estimate)</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-0.21</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-0.21</a:t>
                      </a:r>
                      <a:endParaRPr/>
                    </a:p>
                  </a:txBody>
                  <a:tcPr marT="91425" marB="91425" marR="91425" marL="91425"/>
                </a:tc>
              </a:tr>
              <a:tr h="478925">
                <a:tc vMerge="1"/>
                <a:tc>
                  <a:txBody>
                    <a:bodyPr/>
                    <a:lstStyle/>
                    <a:p>
                      <a:pPr indent="0" lvl="0" marL="0" rtl="0" algn="l">
                        <a:spcBef>
                          <a:spcPts val="0"/>
                        </a:spcBef>
                        <a:spcAft>
                          <a:spcPts val="0"/>
                        </a:spcAft>
                        <a:buNone/>
                      </a:pPr>
                      <a:r>
                        <a:rPr lang="en"/>
                        <a:t>Std Error</a:t>
                      </a:r>
                      <a:endParaRPr/>
                    </a:p>
                  </a:txBody>
                  <a:tcPr marT="91425" marB="91425" marR="91425" marL="91425"/>
                </a:tc>
                <a:tc>
                  <a:txBody>
                    <a:bodyPr/>
                    <a:lstStyle/>
                    <a:p>
                      <a:pPr indent="0" lvl="0" marL="0" rtl="0" algn="l">
                        <a:spcBef>
                          <a:spcPts val="0"/>
                        </a:spcBef>
                        <a:spcAft>
                          <a:spcPts val="0"/>
                        </a:spcAft>
                        <a:buNone/>
                      </a:pPr>
                      <a:r>
                        <a:rPr lang="en"/>
                        <a:t>0.07</a:t>
                      </a:r>
                      <a:endParaRPr/>
                    </a:p>
                  </a:txBody>
                  <a:tcPr marT="91425" marB="91425" marR="91425" marL="91425"/>
                </a:tc>
                <a:tc>
                  <a:txBody>
                    <a:bodyPr/>
                    <a:lstStyle/>
                    <a:p>
                      <a:pPr indent="0" lvl="0" marL="0" rtl="0" algn="l">
                        <a:spcBef>
                          <a:spcPts val="0"/>
                        </a:spcBef>
                        <a:spcAft>
                          <a:spcPts val="0"/>
                        </a:spcAft>
                        <a:buNone/>
                      </a:pPr>
                      <a:r>
                        <a:rPr lang="en"/>
                        <a:t>0.09</a:t>
                      </a:r>
                      <a:endParaRPr/>
                    </a:p>
                  </a:txBody>
                  <a:tcPr marT="91425" marB="91425" marR="91425" marL="91425"/>
                </a:tc>
                <a:tc>
                  <a:txBody>
                    <a:bodyPr/>
                    <a:lstStyle/>
                    <a:p>
                      <a:pPr indent="0" lvl="0" marL="0" rtl="0" algn="l">
                        <a:spcBef>
                          <a:spcPts val="0"/>
                        </a:spcBef>
                        <a:spcAft>
                          <a:spcPts val="0"/>
                        </a:spcAft>
                        <a:buNone/>
                      </a:pPr>
                      <a:r>
                        <a:rPr lang="en"/>
                        <a:t>0.07</a:t>
                      </a:r>
                      <a:endParaRPr/>
                    </a:p>
                  </a:txBody>
                  <a:tcPr marT="91425" marB="91425" marR="91425" marL="91425"/>
                </a:tc>
                <a:tc>
                  <a:txBody>
                    <a:bodyPr/>
                    <a:lstStyle/>
                    <a:p>
                      <a:pPr indent="0" lvl="0" marL="0" rtl="0" algn="l">
                        <a:spcBef>
                          <a:spcPts val="0"/>
                        </a:spcBef>
                        <a:spcAft>
                          <a:spcPts val="0"/>
                        </a:spcAft>
                        <a:buNone/>
                      </a:pPr>
                      <a:r>
                        <a:rPr lang="en"/>
                        <a:t>0.09</a:t>
                      </a:r>
                      <a:endParaRPr/>
                    </a:p>
                  </a:txBody>
                  <a:tcPr marT="91425" marB="91425" marR="91425" marL="91425"/>
                </a:tc>
              </a:tr>
              <a:tr h="396200">
                <a:tc vMerge="1"/>
                <a:tc>
                  <a:txBody>
                    <a:bodyPr/>
                    <a:lstStyle/>
                    <a:p>
                      <a:pPr indent="0" lvl="0" marL="0" rtl="0" algn="l">
                        <a:spcBef>
                          <a:spcPts val="0"/>
                        </a:spcBef>
                        <a:spcAft>
                          <a:spcPts val="0"/>
                        </a:spcAft>
                        <a:buNone/>
                      </a:pPr>
                      <a:r>
                        <a:rPr lang="en"/>
                        <a:t>Adjusted p-value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0.52</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0.02</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0.49</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0.03</a:t>
                      </a:r>
                      <a:endParaRPr/>
                    </a:p>
                  </a:txBody>
                  <a:tcPr marT="91425" marB="91425" marR="91425" marL="91425">
                    <a:lnB cap="flat" cmpd="sng" w="9525">
                      <a:solidFill>
                        <a:srgbClr val="9E9E9E"/>
                      </a:solidFill>
                      <a:prstDash val="solid"/>
                      <a:round/>
                      <a:headEnd len="sm" w="sm" type="none"/>
                      <a:tailEnd len="sm" w="sm" type="none"/>
                    </a:lnB>
                  </a:tcPr>
                </a:tc>
              </a:tr>
              <a:tr h="534400">
                <a:tc rowSpan="3">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H6 offline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Treatment (estimate)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-0.26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-0.26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1125">
                <a:tc vMerge="1"/>
                <a:tc>
                  <a:txBody>
                    <a:bodyPr/>
                    <a:lstStyle/>
                    <a:p>
                      <a:pPr indent="0" lvl="0" marL="0" rtl="0" algn="l">
                        <a:spcBef>
                          <a:spcPts val="0"/>
                        </a:spcBef>
                        <a:spcAft>
                          <a:spcPts val="0"/>
                        </a:spcAft>
                        <a:buNone/>
                      </a:pPr>
                      <a:r>
                        <a:rPr lang="en"/>
                        <a:t>Std Error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5500">
                <a:tc vMerge="1"/>
                <a:tc>
                  <a:txBody>
                    <a:bodyPr/>
                    <a:lstStyle/>
                    <a:p>
                      <a:pPr indent="0" lvl="0" marL="0" rtl="0" algn="l">
                        <a:spcBef>
                          <a:spcPts val="0"/>
                        </a:spcBef>
                        <a:spcAft>
                          <a:spcPts val="0"/>
                        </a:spcAft>
                        <a:buNone/>
                      </a:pPr>
                      <a:r>
                        <a:rPr lang="en"/>
                        <a:t>Adjusted p-value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0.29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0.28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Controlling Variance - Individual Tactics statistic   </a:t>
            </a:r>
            <a:endParaRPr/>
          </a:p>
          <a:p>
            <a:pPr indent="0" lvl="0" marL="0" rtl="0" algn="l">
              <a:spcBef>
                <a:spcPts val="0"/>
              </a:spcBef>
              <a:spcAft>
                <a:spcPts val="0"/>
              </a:spcAft>
              <a:buNone/>
            </a:pPr>
            <a:r>
              <a:t/>
            </a:r>
            <a:endParaRPr/>
          </a:p>
        </p:txBody>
      </p:sp>
      <p:graphicFrame>
        <p:nvGraphicFramePr>
          <p:cNvPr id="903" name="Google Shape;903;p85"/>
          <p:cNvGraphicFramePr/>
          <p:nvPr/>
        </p:nvGraphicFramePr>
        <p:xfrm>
          <a:off x="137600" y="1182075"/>
          <a:ext cx="3000000" cy="3000000"/>
        </p:xfrm>
        <a:graphic>
          <a:graphicData uri="http://schemas.openxmlformats.org/drawingml/2006/table">
            <a:tbl>
              <a:tblPr>
                <a:noFill/>
                <a:tableStyleId>{79CC33BA-E10A-4C05-8659-71DDF1C8C14C}</a:tableStyleId>
              </a:tblPr>
              <a:tblGrid>
                <a:gridCol w="1196525"/>
                <a:gridCol w="1906125"/>
                <a:gridCol w="1331750"/>
                <a:gridCol w="1431325"/>
                <a:gridCol w="1640000"/>
                <a:gridCol w="1188975"/>
              </a:tblGrid>
              <a:tr h="527400">
                <a:tc rowSpan="4">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True - </a:t>
                      </a:r>
                      <a:r>
                        <a:rPr lang="en">
                          <a:solidFill>
                            <a:schemeClr val="dk1"/>
                          </a:solidFill>
                        </a:rPr>
                        <a:t>Binary without FP Penalty</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No Adjustment</a:t>
                      </a:r>
                      <a:endParaRPr/>
                    </a:p>
                  </a:txBody>
                  <a:tcPr marT="91425" marB="91425" marR="91425" marL="91425"/>
                </a:tc>
                <a:tc>
                  <a:txBody>
                    <a:bodyPr/>
                    <a:lstStyle/>
                    <a:p>
                      <a:pPr indent="0" lvl="0" marL="0" rtl="0" algn="l">
                        <a:spcBef>
                          <a:spcPts val="0"/>
                        </a:spcBef>
                        <a:spcAft>
                          <a:spcPts val="0"/>
                        </a:spcAft>
                        <a:buNone/>
                      </a:pPr>
                      <a:r>
                        <a:rPr lang="en"/>
                        <a:t>Covariate Adjustment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Question Order adjustment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All Adjustment</a:t>
                      </a:r>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509225">
                <a:tc vMerge="1"/>
                <a:tc>
                  <a:txBody>
                    <a:bodyPr/>
                    <a:lstStyle/>
                    <a:p>
                      <a:pPr indent="0" lvl="0" marL="0" rtl="0" algn="l">
                        <a:spcBef>
                          <a:spcPts val="0"/>
                        </a:spcBef>
                        <a:spcAft>
                          <a:spcPts val="0"/>
                        </a:spcAft>
                        <a:buNone/>
                      </a:pPr>
                      <a:r>
                        <a:rPr lang="en"/>
                        <a:t>Treatment (estimate)</a:t>
                      </a:r>
                      <a:endParaRPr/>
                    </a:p>
                  </a:txBody>
                  <a:tcPr marT="91425" marB="91425" marR="91425" marL="91425"/>
                </a:tc>
                <a:tc>
                  <a:txBody>
                    <a:bodyPr/>
                    <a:lstStyle/>
                    <a:p>
                      <a:pPr indent="0" lvl="0" marL="0" rtl="0" algn="l">
                        <a:spcBef>
                          <a:spcPts val="0"/>
                        </a:spcBef>
                        <a:spcAft>
                          <a:spcPts val="0"/>
                        </a:spcAft>
                        <a:buNone/>
                      </a:pPr>
                      <a:r>
                        <a:rPr lang="en"/>
                        <a:t>-0.19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8925">
                <a:tc vMerge="1"/>
                <a:tc>
                  <a:txBody>
                    <a:bodyPr/>
                    <a:lstStyle/>
                    <a:p>
                      <a:pPr indent="0" lvl="0" marL="0" rtl="0" algn="l">
                        <a:spcBef>
                          <a:spcPts val="0"/>
                        </a:spcBef>
                        <a:spcAft>
                          <a:spcPts val="0"/>
                        </a:spcAft>
                        <a:buNone/>
                      </a:pPr>
                      <a:r>
                        <a:rPr lang="en"/>
                        <a:t>Std Error</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en"/>
                        <a:t>Adjusted p-value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4400">
                <a:tc rowSpan="3">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Misleading Graph - Binary without FP Penalty</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Treatment (estimate)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1125">
                <a:tc vMerge="1"/>
                <a:tc>
                  <a:txBody>
                    <a:bodyPr/>
                    <a:lstStyle/>
                    <a:p>
                      <a:pPr indent="0" lvl="0" marL="0" rtl="0" algn="l">
                        <a:spcBef>
                          <a:spcPts val="0"/>
                        </a:spcBef>
                        <a:spcAft>
                          <a:spcPts val="0"/>
                        </a:spcAft>
                        <a:buNone/>
                      </a:pPr>
                      <a:r>
                        <a:rPr lang="en"/>
                        <a:t>Std Error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5500">
                <a:tc vMerge="1"/>
                <a:tc>
                  <a:txBody>
                    <a:bodyPr/>
                    <a:lstStyle/>
                    <a:p>
                      <a:pPr indent="0" lvl="0" marL="0" rtl="0" algn="l">
                        <a:spcBef>
                          <a:spcPts val="0"/>
                        </a:spcBef>
                        <a:spcAft>
                          <a:spcPts val="0"/>
                        </a:spcAft>
                        <a:buNone/>
                      </a:pPr>
                      <a:r>
                        <a:rPr lang="en"/>
                        <a:t>Adjusted p-value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Controlling Variance - Individual Tactics statistic   </a:t>
            </a:r>
            <a:endParaRPr/>
          </a:p>
          <a:p>
            <a:pPr indent="0" lvl="0" marL="0" rtl="0" algn="l">
              <a:spcBef>
                <a:spcPts val="0"/>
              </a:spcBef>
              <a:spcAft>
                <a:spcPts val="0"/>
              </a:spcAft>
              <a:buNone/>
            </a:pPr>
            <a:r>
              <a:t/>
            </a:r>
            <a:endParaRPr/>
          </a:p>
        </p:txBody>
      </p:sp>
      <p:graphicFrame>
        <p:nvGraphicFramePr>
          <p:cNvPr id="909" name="Google Shape;909;p86"/>
          <p:cNvGraphicFramePr/>
          <p:nvPr/>
        </p:nvGraphicFramePr>
        <p:xfrm>
          <a:off x="137600" y="1182075"/>
          <a:ext cx="3000000" cy="3000000"/>
        </p:xfrm>
        <a:graphic>
          <a:graphicData uri="http://schemas.openxmlformats.org/drawingml/2006/table">
            <a:tbl>
              <a:tblPr>
                <a:noFill/>
                <a:tableStyleId>{79CC33BA-E10A-4C05-8659-71DDF1C8C14C}</a:tableStyleId>
              </a:tblPr>
              <a:tblGrid>
                <a:gridCol w="1196525"/>
                <a:gridCol w="1906125"/>
                <a:gridCol w="1331750"/>
                <a:gridCol w="1431325"/>
                <a:gridCol w="1640000"/>
                <a:gridCol w="1188975"/>
              </a:tblGrid>
              <a:tr h="527400">
                <a:tc rowSpan="4">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Anecdotes</a:t>
                      </a:r>
                      <a:r>
                        <a:rPr lang="en">
                          <a:solidFill>
                            <a:schemeClr val="dk1"/>
                          </a:solidFill>
                        </a:rPr>
                        <a:t> - Binary without FP Penalty</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No Adjustment</a:t>
                      </a:r>
                      <a:endParaRPr/>
                    </a:p>
                  </a:txBody>
                  <a:tcPr marT="91425" marB="91425" marR="91425" marL="91425"/>
                </a:tc>
                <a:tc>
                  <a:txBody>
                    <a:bodyPr/>
                    <a:lstStyle/>
                    <a:p>
                      <a:pPr indent="0" lvl="0" marL="0" rtl="0" algn="l">
                        <a:spcBef>
                          <a:spcPts val="0"/>
                        </a:spcBef>
                        <a:spcAft>
                          <a:spcPts val="0"/>
                        </a:spcAft>
                        <a:buNone/>
                      </a:pPr>
                      <a:r>
                        <a:rPr lang="en"/>
                        <a:t>Covariate Adjustment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Question Order adjustment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All Adjustment</a:t>
                      </a:r>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509225">
                <a:tc vMerge="1"/>
                <a:tc>
                  <a:txBody>
                    <a:bodyPr/>
                    <a:lstStyle/>
                    <a:p>
                      <a:pPr indent="0" lvl="0" marL="0" rtl="0" algn="l">
                        <a:spcBef>
                          <a:spcPts val="0"/>
                        </a:spcBef>
                        <a:spcAft>
                          <a:spcPts val="0"/>
                        </a:spcAft>
                        <a:buNone/>
                      </a:pPr>
                      <a:r>
                        <a:rPr lang="en"/>
                        <a:t>Treatment (estimate)</a:t>
                      </a:r>
                      <a:endParaRPr/>
                    </a:p>
                  </a:txBody>
                  <a:tcPr marT="91425" marB="91425" marR="91425" marL="91425"/>
                </a:tc>
                <a:tc>
                  <a:txBody>
                    <a:bodyPr/>
                    <a:lstStyle/>
                    <a:p>
                      <a:pPr indent="0" lvl="0" marL="0" rtl="0" algn="l">
                        <a:spcBef>
                          <a:spcPts val="0"/>
                        </a:spcBef>
                        <a:spcAft>
                          <a:spcPts val="0"/>
                        </a:spcAft>
                        <a:buNone/>
                      </a:pPr>
                      <a:r>
                        <a:rPr lang="en"/>
                        <a:t>0.17</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0.17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8925">
                <a:tc vMerge="1"/>
                <a:tc>
                  <a:txBody>
                    <a:bodyPr/>
                    <a:lstStyle/>
                    <a:p>
                      <a:pPr indent="0" lvl="0" marL="0" rtl="0" algn="l">
                        <a:spcBef>
                          <a:spcPts val="0"/>
                        </a:spcBef>
                        <a:spcAft>
                          <a:spcPts val="0"/>
                        </a:spcAft>
                        <a:buNone/>
                      </a:pPr>
                      <a:r>
                        <a:rPr lang="en"/>
                        <a:t>Std Error</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en"/>
                        <a:t>Adjusted p-value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4400">
                <a:tc rowSpan="3">
                  <a:txBody>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False Comparison - Binary without FP Penalty</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Treatment (estimate)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1125">
                <a:tc vMerge="1"/>
                <a:tc>
                  <a:txBody>
                    <a:bodyPr/>
                    <a:lstStyle/>
                    <a:p>
                      <a:pPr indent="0" lvl="0" marL="0" rtl="0" algn="l">
                        <a:spcBef>
                          <a:spcPts val="0"/>
                        </a:spcBef>
                        <a:spcAft>
                          <a:spcPts val="0"/>
                        </a:spcAft>
                        <a:buNone/>
                      </a:pPr>
                      <a:r>
                        <a:rPr lang="en"/>
                        <a:t>Std Error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5500">
                <a:tc vMerge="1"/>
                <a:tc>
                  <a:txBody>
                    <a:bodyPr/>
                    <a:lstStyle/>
                    <a:p>
                      <a:pPr indent="0" lvl="0" marL="0" rtl="0" algn="l">
                        <a:spcBef>
                          <a:spcPts val="0"/>
                        </a:spcBef>
                        <a:spcAft>
                          <a:spcPts val="0"/>
                        </a:spcAft>
                        <a:buNone/>
                      </a:pPr>
                      <a:r>
                        <a:rPr lang="en"/>
                        <a:t>Adjusted p-value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3" name="Shape 913"/>
        <p:cNvGrpSpPr/>
        <p:nvPr/>
      </p:nvGrpSpPr>
      <p:grpSpPr>
        <a:xfrm>
          <a:off x="0" y="0"/>
          <a:ext cx="0" cy="0"/>
          <a:chOff x="0" y="0"/>
          <a:chExt cx="0" cy="0"/>
        </a:xfrm>
      </p:grpSpPr>
      <p:sp>
        <p:nvSpPr>
          <p:cNvPr id="914" name="Google Shape;914;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Narrative of results</a:t>
            </a:r>
            <a:endParaRPr/>
          </a:p>
        </p:txBody>
      </p:sp>
      <p:sp>
        <p:nvSpPr>
          <p:cNvPr id="915" name="Google Shape;915;p87"/>
          <p:cNvSpPr txBox="1"/>
          <p:nvPr>
            <p:ph idx="1" type="body"/>
          </p:nvPr>
        </p:nvSpPr>
        <p:spPr>
          <a:xfrm>
            <a:off x="311700" y="1152475"/>
            <a:ext cx="8520600" cy="3589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More skeptical about misinfo</a:t>
            </a:r>
            <a:endParaRPr/>
          </a:p>
          <a:p>
            <a:pPr indent="-342900" lvl="0" marL="457200" rtl="0" algn="l">
              <a:spcBef>
                <a:spcPts val="0"/>
              </a:spcBef>
              <a:spcAft>
                <a:spcPts val="0"/>
              </a:spcAft>
              <a:buSzPts val="1800"/>
              <a:buChar char="●"/>
            </a:pPr>
            <a:r>
              <a:rPr lang="en"/>
              <a:t>Also more skeptical about individual tactics (identification)</a:t>
            </a:r>
            <a:endParaRPr/>
          </a:p>
          <a:p>
            <a:pPr indent="-317500" lvl="1" marL="914400" rtl="0" algn="l">
              <a:spcBef>
                <a:spcPts val="0"/>
              </a:spcBef>
              <a:spcAft>
                <a:spcPts val="0"/>
              </a:spcAft>
              <a:buSzPts val="1400"/>
              <a:buChar char="○"/>
            </a:pPr>
            <a:r>
              <a:rPr lang="en"/>
              <a:t>Depending on how we measure / how we care about the outcome, there is an improvement/decline/no change</a:t>
            </a:r>
            <a:endParaRPr/>
          </a:p>
          <a:p>
            <a:pPr indent="-317500" lvl="1" marL="914400" rtl="0" algn="l">
              <a:spcBef>
                <a:spcPts val="0"/>
              </a:spcBef>
              <a:spcAft>
                <a:spcPts val="0"/>
              </a:spcAft>
              <a:buSzPts val="1400"/>
              <a:buChar char="○"/>
            </a:pPr>
            <a:r>
              <a:rPr lang="en"/>
              <a:t>It comes down to people selecting the tactics more, the ones that were taught</a:t>
            </a:r>
            <a:endParaRPr/>
          </a:p>
          <a:p>
            <a:pPr indent="-317500" lvl="1" marL="914400" rtl="0" algn="l">
              <a:spcBef>
                <a:spcPts val="0"/>
              </a:spcBef>
              <a:spcAft>
                <a:spcPts val="0"/>
              </a:spcAft>
              <a:buSzPts val="1400"/>
              <a:buChar char="○"/>
            </a:pPr>
            <a:r>
              <a:rPr lang="en"/>
              <a:t>→ some effect of the course</a:t>
            </a:r>
            <a:endParaRPr/>
          </a:p>
          <a:p>
            <a:pPr indent="-342900" lvl="0" marL="457200" rtl="0" algn="l">
              <a:spcBef>
                <a:spcPts val="0"/>
              </a:spcBef>
              <a:spcAft>
                <a:spcPts val="0"/>
              </a:spcAft>
              <a:buSzPts val="1800"/>
              <a:buChar char="●"/>
            </a:pPr>
            <a:r>
              <a:rPr lang="en"/>
              <a:t>For the real world we care whether people find tactics in manipulative ones and only those</a:t>
            </a:r>
            <a:endParaRPr/>
          </a:p>
          <a:p>
            <a:pPr indent="-317500" lvl="1" marL="914400" rtl="0" algn="l">
              <a:spcBef>
                <a:spcPts val="0"/>
              </a:spcBef>
              <a:spcAft>
                <a:spcPts val="0"/>
              </a:spcAft>
              <a:buSzPts val="1400"/>
              <a:buChar char="○"/>
            </a:pPr>
            <a:r>
              <a:rPr lang="en"/>
              <a:t>Show new binary graph, → suggestive evidence of improvement, need more power</a:t>
            </a:r>
            <a:endParaRPr/>
          </a:p>
          <a:p>
            <a:pPr indent="-342900" lvl="0" marL="457200" rtl="0" algn="l">
              <a:spcBef>
                <a:spcPts val="0"/>
              </a:spcBef>
              <a:spcAft>
                <a:spcPts val="0"/>
              </a:spcAft>
              <a:buSzPts val="1800"/>
              <a:buChar char="●"/>
            </a:pPr>
            <a:r>
              <a:rPr lang="en"/>
              <a:t>Sharing behavior</a:t>
            </a:r>
            <a:endParaRPr/>
          </a:p>
          <a:p>
            <a:pPr indent="-317500" lvl="1" marL="914400" rtl="0" algn="l">
              <a:spcBef>
                <a:spcPts val="0"/>
              </a:spcBef>
              <a:spcAft>
                <a:spcPts val="0"/>
              </a:spcAft>
              <a:buSzPts val="1400"/>
              <a:buChar char="○"/>
            </a:pPr>
            <a:r>
              <a:rPr lang="en"/>
              <a:t>Only indirectly </a:t>
            </a:r>
            <a:r>
              <a:rPr lang="en"/>
              <a:t>targeted</a:t>
            </a:r>
            <a:r>
              <a:rPr lang="en"/>
              <a:t> (implicit assumption: if people are better at identifying misinfo, they should be sharing less misinfo. If already the first part only has small effects, should be even smaller for overall sharing behavior)</a:t>
            </a:r>
            <a:endParaRPr/>
          </a:p>
          <a:p>
            <a:pPr indent="-317500" lvl="1" marL="914400" rtl="0" algn="l">
              <a:spcBef>
                <a:spcPts val="0"/>
              </a:spcBef>
              <a:spcAft>
                <a:spcPts val="0"/>
              </a:spcAft>
              <a:buSzPts val="1400"/>
              <a:buChar char="○"/>
            </a:pPr>
            <a:r>
              <a:rPr lang="en"/>
              <a:t>Would need more power or more explicit </a:t>
            </a:r>
            <a:r>
              <a:rPr lang="en"/>
              <a:t>targeting</a:t>
            </a:r>
            <a:endParaRPr/>
          </a:p>
          <a:p>
            <a:pPr indent="-317500" lvl="1" marL="914400" rtl="0" algn="l">
              <a:spcBef>
                <a:spcPts val="0"/>
              </a:spcBef>
              <a:spcAft>
                <a:spcPts val="0"/>
              </a:spcAft>
              <a:buSzPts val="1400"/>
              <a:buChar char="○"/>
            </a:pPr>
            <a:r>
              <a:rPr lang="en"/>
              <a:t>Note: we care about sharing for any reason as it contributes to the visibility of posts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9" name="Shape 919"/>
        <p:cNvGrpSpPr/>
        <p:nvPr/>
      </p:nvGrpSpPr>
      <p:grpSpPr>
        <a:xfrm>
          <a:off x="0" y="0"/>
          <a:ext cx="0" cy="0"/>
          <a:chOff x="0" y="0"/>
          <a:chExt cx="0" cy="0"/>
        </a:xfrm>
      </p:grpSpPr>
      <p:sp>
        <p:nvSpPr>
          <p:cNvPr id="920" name="Google Shape;920;p88"/>
          <p:cNvSpPr txBox="1"/>
          <p:nvPr>
            <p:ph type="title"/>
          </p:nvPr>
        </p:nvSpPr>
        <p:spPr>
          <a:xfrm>
            <a:off x="311700" y="23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think about accuracy? </a:t>
            </a:r>
            <a:endParaRPr/>
          </a:p>
        </p:txBody>
      </p:sp>
      <p:sp>
        <p:nvSpPr>
          <p:cNvPr id="921" name="Google Shape;921;p88"/>
          <p:cNvSpPr txBox="1"/>
          <p:nvPr>
            <p:ph idx="1" type="body"/>
          </p:nvPr>
        </p:nvSpPr>
        <p:spPr>
          <a:xfrm>
            <a:off x="6472575" y="1152475"/>
            <a:ext cx="23595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Accuracy (TN+TP)/ALL</a:t>
            </a:r>
            <a:endParaRPr/>
          </a:p>
          <a:p>
            <a:pPr indent="-342900" lvl="0" marL="457200" rtl="0" algn="l">
              <a:spcBef>
                <a:spcPts val="0"/>
              </a:spcBef>
              <a:spcAft>
                <a:spcPts val="0"/>
              </a:spcAft>
              <a:buSzPts val="1800"/>
              <a:buChar char="●"/>
            </a:pPr>
            <a:r>
              <a:rPr lang="en"/>
              <a:t>Precision TP/Positive Select</a:t>
            </a:r>
            <a:endParaRPr/>
          </a:p>
          <a:p>
            <a:pPr indent="-342900" lvl="0" marL="457200" rtl="0" algn="l">
              <a:spcBef>
                <a:spcPts val="0"/>
              </a:spcBef>
              <a:spcAft>
                <a:spcPts val="0"/>
              </a:spcAft>
              <a:buSzPts val="1800"/>
              <a:buChar char="●"/>
            </a:pPr>
            <a:r>
              <a:rPr lang="en"/>
              <a:t>Recall TP/Actually Positives</a:t>
            </a:r>
            <a:endParaRPr/>
          </a:p>
          <a:p>
            <a:pPr indent="-342900" lvl="0" marL="457200" rtl="0" algn="l">
              <a:spcBef>
                <a:spcPts val="0"/>
              </a:spcBef>
              <a:spcAft>
                <a:spcPts val="0"/>
              </a:spcAft>
              <a:buSzPts val="1800"/>
              <a:buChar char="●"/>
            </a:pPr>
            <a:r>
              <a:rPr lang="en"/>
              <a:t>Number selected (Positive selects)</a:t>
            </a:r>
            <a:endParaRPr/>
          </a:p>
        </p:txBody>
      </p:sp>
      <p:pic>
        <p:nvPicPr>
          <p:cNvPr id="922" name="Google Shape;922;p88"/>
          <p:cNvPicPr preferRelativeResize="0"/>
          <p:nvPr/>
        </p:nvPicPr>
        <p:blipFill>
          <a:blip r:embed="rId3">
            <a:alphaModFix/>
          </a:blip>
          <a:stretch>
            <a:fillRect/>
          </a:stretch>
        </p:blipFill>
        <p:spPr>
          <a:xfrm>
            <a:off x="152400" y="958300"/>
            <a:ext cx="6011859" cy="4032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6" name="Shape 926"/>
        <p:cNvGrpSpPr/>
        <p:nvPr/>
      </p:nvGrpSpPr>
      <p:grpSpPr>
        <a:xfrm>
          <a:off x="0" y="0"/>
          <a:ext cx="0" cy="0"/>
          <a:chOff x="0" y="0"/>
          <a:chExt cx="0" cy="0"/>
        </a:xfrm>
      </p:grpSpPr>
      <p:sp>
        <p:nvSpPr>
          <p:cNvPr id="927" name="Google Shape;927;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928" name="Google Shape;928;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People became more skeptical of everything (H1 results)</a:t>
            </a:r>
            <a:endParaRPr/>
          </a:p>
          <a:p>
            <a:pPr indent="-310832" lvl="1" marL="914400" rtl="0" algn="l">
              <a:spcBef>
                <a:spcPts val="0"/>
              </a:spcBef>
              <a:spcAft>
                <a:spcPts val="0"/>
              </a:spcAft>
              <a:buSzPct val="100000"/>
              <a:buChar char="○"/>
            </a:pPr>
            <a:r>
              <a:rPr lang="en"/>
              <a:t>(good or bad depending on what is the objective) (if there are options for follow up or additional research, it’s good that skeptical to everything)</a:t>
            </a:r>
            <a:endParaRPr/>
          </a:p>
          <a:p>
            <a:pPr indent="-334327" lvl="0" marL="457200" rtl="0" algn="l">
              <a:spcBef>
                <a:spcPts val="0"/>
              </a:spcBef>
              <a:spcAft>
                <a:spcPts val="0"/>
              </a:spcAft>
              <a:buSzPct val="100000"/>
              <a:buChar char="●"/>
            </a:pPr>
            <a:r>
              <a:rPr lang="en"/>
              <a:t>Suggestive evidence that people paid attention / remembered the tactics</a:t>
            </a:r>
            <a:endParaRPr/>
          </a:p>
          <a:p>
            <a:pPr indent="-310832" lvl="1" marL="914400" rtl="0" algn="l">
              <a:spcBef>
                <a:spcPts val="0"/>
              </a:spcBef>
              <a:spcAft>
                <a:spcPts val="0"/>
              </a:spcAft>
              <a:buSzPct val="100000"/>
              <a:buChar char="○"/>
            </a:pPr>
            <a:r>
              <a:rPr lang="en"/>
              <a:t>Focusing on the tactic accuracy, precision, recall we also see that they are thinking more about the tactics - for each tactic they select them more, so accuracy slightly down or same while recall up</a:t>
            </a:r>
            <a:endParaRPr/>
          </a:p>
          <a:p>
            <a:pPr indent="-334327" lvl="0" marL="457200" rtl="0" algn="l">
              <a:spcBef>
                <a:spcPts val="0"/>
              </a:spcBef>
              <a:spcAft>
                <a:spcPts val="0"/>
              </a:spcAft>
              <a:buSzPct val="100000"/>
              <a:buChar char="●"/>
            </a:pPr>
            <a:r>
              <a:rPr lang="en"/>
              <a:t>We don’t know what exactly is driving this</a:t>
            </a:r>
            <a:endParaRPr/>
          </a:p>
          <a:p>
            <a:pPr indent="-310832" lvl="1" marL="914400" rtl="0" algn="l">
              <a:spcBef>
                <a:spcPts val="0"/>
              </a:spcBef>
              <a:spcAft>
                <a:spcPts val="0"/>
              </a:spcAft>
              <a:buSzPct val="100000"/>
              <a:buChar char="○"/>
            </a:pPr>
            <a:r>
              <a:rPr lang="en"/>
              <a:t>Generally skeptical about misinfo and thinking about the tactic</a:t>
            </a:r>
            <a:endParaRPr/>
          </a:p>
          <a:p>
            <a:pPr indent="-310832" lvl="1" marL="914400" rtl="0" algn="l">
              <a:spcBef>
                <a:spcPts val="0"/>
              </a:spcBef>
              <a:spcAft>
                <a:spcPts val="0"/>
              </a:spcAft>
              <a:buSzPct val="100000"/>
              <a:buChar char="○"/>
            </a:pPr>
            <a:r>
              <a:rPr lang="en"/>
              <a:t>Priming - we mentioned the tactics and on the short run they just have them in their mind</a:t>
            </a:r>
            <a:endParaRPr/>
          </a:p>
          <a:p>
            <a:pPr indent="-310832" lvl="1" marL="914400" rtl="0" algn="l">
              <a:spcBef>
                <a:spcPts val="0"/>
              </a:spcBef>
              <a:spcAft>
                <a:spcPts val="0"/>
              </a:spcAft>
              <a:buSzPct val="100000"/>
              <a:buChar char="○"/>
            </a:pPr>
            <a:r>
              <a:rPr lang="en"/>
              <a:t>Experimenter demand effect: they are guessing we want the tactic course to be effective so they are just selecting them all the time</a:t>
            </a:r>
            <a:endParaRPr/>
          </a:p>
          <a:p>
            <a:pPr indent="-334327" lvl="0" marL="457200" rtl="0" algn="l">
              <a:spcBef>
                <a:spcPts val="0"/>
              </a:spcBef>
              <a:spcAft>
                <a:spcPts val="0"/>
              </a:spcAft>
              <a:buSzPct val="100000"/>
              <a:buChar char="●"/>
            </a:pPr>
            <a:r>
              <a:rPr lang="en"/>
              <a:t>Some of the tests: high variance and/or potentially small effects </a:t>
            </a:r>
            <a:endParaRPr/>
          </a:p>
          <a:p>
            <a:pPr indent="-310832" lvl="1" marL="914400" rtl="0" algn="l">
              <a:spcBef>
                <a:spcPts val="0"/>
              </a:spcBef>
              <a:spcAft>
                <a:spcPts val="0"/>
              </a:spcAft>
              <a:buSzPct val="100000"/>
              <a:buChar char="○"/>
            </a:pPr>
            <a:r>
              <a:rPr lang="en"/>
              <a:t>Sharing outcome: small effect on better at identifying → expect some people to share less so for this even smaller, indirect effect only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0"/>
          <p:cNvSpPr txBox="1"/>
          <p:nvPr>
            <p:ph idx="4294967295"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200">
                <a:solidFill>
                  <a:srgbClr val="005AC0"/>
                </a:solidFill>
                <a:latin typeface="Montserrat"/>
                <a:ea typeface="Montserrat"/>
                <a:cs typeface="Montserrat"/>
                <a:sym typeface="Montserrat"/>
              </a:rPr>
              <a:t>Appendix</a:t>
            </a:r>
            <a:endParaRPr sz="5200">
              <a:solidFill>
                <a:srgbClr val="005AC0"/>
              </a:solidFill>
              <a:latin typeface="Montserrat"/>
              <a:ea typeface="Montserrat"/>
              <a:cs typeface="Montserrat"/>
              <a:sym typeface="Montserrat"/>
            </a:endParaRPr>
          </a:p>
          <a:p>
            <a:pPr indent="0" lvl="0" marL="0" rtl="0" algn="ctr">
              <a:spcBef>
                <a:spcPts val="0"/>
              </a:spcBef>
              <a:spcAft>
                <a:spcPts val="0"/>
              </a:spcAft>
              <a:buNone/>
            </a:pPr>
            <a:r>
              <a:rPr lang="en" sz="5200">
                <a:solidFill>
                  <a:srgbClr val="005AC0"/>
                </a:solidFill>
                <a:latin typeface="Montserrat"/>
                <a:ea typeface="Montserrat"/>
                <a:cs typeface="Montserrat"/>
                <a:sym typeface="Montserrat"/>
              </a:rPr>
              <a:t>(Milestone 1)</a:t>
            </a:r>
            <a:endParaRPr sz="5200">
              <a:solidFill>
                <a:srgbClr val="005AC0"/>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Considerations</a:t>
            </a:r>
            <a:endParaRPr>
              <a:solidFill>
                <a:srgbClr val="005AC0"/>
              </a:solidFill>
              <a:latin typeface="Montserrat SemiBold"/>
              <a:ea typeface="Montserrat SemiBold"/>
              <a:cs typeface="Montserrat SemiBold"/>
              <a:sym typeface="Montserrat SemiBold"/>
            </a:endParaRPr>
          </a:p>
        </p:txBody>
      </p:sp>
      <p:sp>
        <p:nvSpPr>
          <p:cNvPr id="939" name="Google Shape;939;p91"/>
          <p:cNvSpPr txBox="1"/>
          <p:nvPr>
            <p:ph idx="1" type="body"/>
          </p:nvPr>
        </p:nvSpPr>
        <p:spPr>
          <a:xfrm>
            <a:off x="1279175" y="1261500"/>
            <a:ext cx="2026200" cy="83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595959"/>
                </a:solidFill>
                <a:latin typeface="Montserrat"/>
                <a:ea typeface="Montserrat"/>
                <a:cs typeface="Montserrat"/>
                <a:sym typeface="Montserrat"/>
              </a:rPr>
              <a:t>Limited time and sample size</a:t>
            </a:r>
            <a:endParaRPr i="1" sz="1400">
              <a:solidFill>
                <a:srgbClr val="595959"/>
              </a:solidFill>
              <a:latin typeface="Montserrat SemiBold"/>
              <a:ea typeface="Montserrat SemiBold"/>
              <a:cs typeface="Montserrat SemiBold"/>
              <a:sym typeface="Montserrat SemiBold"/>
            </a:endParaRPr>
          </a:p>
        </p:txBody>
      </p:sp>
      <p:sp>
        <p:nvSpPr>
          <p:cNvPr id="940" name="Google Shape;940;p91"/>
          <p:cNvSpPr txBox="1"/>
          <p:nvPr>
            <p:ph idx="1" type="body"/>
          </p:nvPr>
        </p:nvSpPr>
        <p:spPr>
          <a:xfrm>
            <a:off x="1279175" y="2550100"/>
            <a:ext cx="2178900" cy="83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595959"/>
                </a:solidFill>
                <a:latin typeface="Montserrat"/>
                <a:ea typeface="Montserrat"/>
                <a:cs typeface="Montserrat"/>
                <a:sym typeface="Montserrat"/>
              </a:rPr>
              <a:t>Representative sample (no targeting)</a:t>
            </a:r>
            <a:endParaRPr i="1" sz="1400">
              <a:solidFill>
                <a:srgbClr val="595959"/>
              </a:solidFill>
              <a:latin typeface="Montserrat"/>
              <a:ea typeface="Montserrat"/>
              <a:cs typeface="Montserrat"/>
              <a:sym typeface="Montserrat"/>
            </a:endParaRPr>
          </a:p>
        </p:txBody>
      </p:sp>
      <p:sp>
        <p:nvSpPr>
          <p:cNvPr id="941" name="Google Shape;941;p91"/>
          <p:cNvSpPr txBox="1"/>
          <p:nvPr>
            <p:ph idx="1" type="body"/>
          </p:nvPr>
        </p:nvSpPr>
        <p:spPr>
          <a:xfrm>
            <a:off x="1279175" y="3838700"/>
            <a:ext cx="2178900" cy="83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595959"/>
                </a:solidFill>
                <a:latin typeface="Montserrat"/>
                <a:ea typeface="Montserrat"/>
                <a:cs typeface="Montserrat"/>
                <a:sym typeface="Montserrat"/>
              </a:rPr>
              <a:t>Partner expects us to see small effects</a:t>
            </a:r>
            <a:endParaRPr i="1" sz="1400">
              <a:solidFill>
                <a:srgbClr val="595959"/>
              </a:solidFill>
              <a:latin typeface="Montserrat"/>
              <a:ea typeface="Montserrat"/>
              <a:cs typeface="Montserrat"/>
              <a:sym typeface="Montserrat"/>
            </a:endParaRPr>
          </a:p>
        </p:txBody>
      </p:sp>
      <p:pic>
        <p:nvPicPr>
          <p:cNvPr id="942" name="Google Shape;942;p91"/>
          <p:cNvPicPr preferRelativeResize="0"/>
          <p:nvPr/>
        </p:nvPicPr>
        <p:blipFill>
          <a:blip r:embed="rId3">
            <a:alphaModFix/>
          </a:blip>
          <a:stretch>
            <a:fillRect/>
          </a:stretch>
        </p:blipFill>
        <p:spPr>
          <a:xfrm>
            <a:off x="235500" y="3762499"/>
            <a:ext cx="1096610" cy="837300"/>
          </a:xfrm>
          <a:prstGeom prst="rect">
            <a:avLst/>
          </a:prstGeom>
          <a:noFill/>
          <a:ln>
            <a:noFill/>
          </a:ln>
        </p:spPr>
      </p:pic>
      <p:pic>
        <p:nvPicPr>
          <p:cNvPr id="943" name="Google Shape;943;p91"/>
          <p:cNvPicPr preferRelativeResize="0"/>
          <p:nvPr/>
        </p:nvPicPr>
        <p:blipFill>
          <a:blip r:embed="rId4">
            <a:alphaModFix/>
          </a:blip>
          <a:stretch>
            <a:fillRect/>
          </a:stretch>
        </p:blipFill>
        <p:spPr>
          <a:xfrm>
            <a:off x="311700" y="1261512"/>
            <a:ext cx="708463" cy="708463"/>
          </a:xfrm>
          <a:prstGeom prst="rect">
            <a:avLst/>
          </a:prstGeom>
          <a:noFill/>
          <a:ln>
            <a:noFill/>
          </a:ln>
        </p:spPr>
      </p:pic>
      <p:pic>
        <p:nvPicPr>
          <p:cNvPr id="944" name="Google Shape;944;p91"/>
          <p:cNvPicPr preferRelativeResize="0"/>
          <p:nvPr/>
        </p:nvPicPr>
        <p:blipFill>
          <a:blip r:embed="rId5">
            <a:alphaModFix/>
          </a:blip>
          <a:stretch>
            <a:fillRect/>
          </a:stretch>
        </p:blipFill>
        <p:spPr>
          <a:xfrm>
            <a:off x="311699" y="2457900"/>
            <a:ext cx="993402" cy="837300"/>
          </a:xfrm>
          <a:prstGeom prst="rect">
            <a:avLst/>
          </a:prstGeom>
          <a:noFill/>
          <a:ln>
            <a:noFill/>
          </a:ln>
        </p:spPr>
      </p:pic>
      <p:sp>
        <p:nvSpPr>
          <p:cNvPr id="945" name="Google Shape;945;p91"/>
          <p:cNvSpPr txBox="1"/>
          <p:nvPr/>
        </p:nvSpPr>
        <p:spPr>
          <a:xfrm>
            <a:off x="4005375" y="1702850"/>
            <a:ext cx="4817400" cy="2280300"/>
          </a:xfrm>
          <a:prstGeom prst="rect">
            <a:avLst/>
          </a:prstGeom>
          <a:solidFill>
            <a:srgbClr val="E9E9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latin typeface="Montserrat"/>
                <a:ea typeface="Montserrat"/>
                <a:cs typeface="Montserrat"/>
                <a:sym typeface="Montserrat"/>
              </a:rPr>
              <a:t>Deliver the </a:t>
            </a:r>
            <a:r>
              <a:rPr lang="en">
                <a:solidFill>
                  <a:srgbClr val="595959"/>
                </a:solidFill>
                <a:latin typeface="Montserrat SemiBold"/>
                <a:ea typeface="Montserrat SemiBold"/>
                <a:cs typeface="Montserrat SemiBold"/>
                <a:sym typeface="Montserrat SemiBold"/>
              </a:rPr>
              <a:t>most effective course possible, </a:t>
            </a:r>
            <a:r>
              <a:rPr lang="en">
                <a:solidFill>
                  <a:srgbClr val="595959"/>
                </a:solidFill>
                <a:latin typeface="Montserrat"/>
                <a:ea typeface="Montserrat"/>
                <a:cs typeface="Montserrat"/>
                <a:sym typeface="Montserrat"/>
              </a:rPr>
              <a:t>focused on </a:t>
            </a:r>
            <a:r>
              <a:rPr lang="en">
                <a:solidFill>
                  <a:srgbClr val="595959"/>
                </a:solidFill>
                <a:latin typeface="Montserrat SemiBold"/>
                <a:ea typeface="Montserrat SemiBold"/>
                <a:cs typeface="Montserrat SemiBold"/>
                <a:sym typeface="Montserrat SemiBold"/>
              </a:rPr>
              <a:t>specific, less studied tactics</a:t>
            </a:r>
            <a:r>
              <a:rPr lang="en">
                <a:solidFill>
                  <a:srgbClr val="595959"/>
                </a:solidFill>
                <a:latin typeface="Montserrat SemiBold"/>
                <a:ea typeface="Montserrat SemiBold"/>
                <a:cs typeface="Montserrat SemiBold"/>
                <a:sym typeface="Montserrat SemiBold"/>
              </a:rPr>
              <a:t>:</a:t>
            </a:r>
            <a:endParaRPr>
              <a:solidFill>
                <a:srgbClr val="595959"/>
              </a:solidFill>
              <a:latin typeface="Montserrat SemiBold"/>
              <a:ea typeface="Montserrat SemiBold"/>
              <a:cs typeface="Montserrat SemiBold"/>
              <a:sym typeface="Montserrat SemiBold"/>
            </a:endParaRPr>
          </a:p>
          <a:p>
            <a:pPr indent="-317500" lvl="0" marL="342900" rtl="0" algn="l">
              <a:spcBef>
                <a:spcPts val="1000"/>
              </a:spcBef>
              <a:spcAft>
                <a:spcPts val="0"/>
              </a:spcAft>
              <a:buClr>
                <a:srgbClr val="595959"/>
              </a:buClr>
              <a:buSzPts val="1400"/>
              <a:buFont typeface="Montserrat"/>
              <a:buChar char="●"/>
            </a:pPr>
            <a:r>
              <a:rPr lang="en">
                <a:solidFill>
                  <a:srgbClr val="595959"/>
                </a:solidFill>
                <a:latin typeface="Montserrat"/>
                <a:ea typeface="Montserrat"/>
                <a:cs typeface="Montserrat"/>
                <a:sym typeface="Montserrat"/>
              </a:rPr>
              <a:t>Misleading graphs</a:t>
            </a:r>
            <a:endParaRPr>
              <a:solidFill>
                <a:srgbClr val="595959"/>
              </a:solidFill>
              <a:latin typeface="Montserrat"/>
              <a:ea typeface="Montserrat"/>
              <a:cs typeface="Montserrat"/>
              <a:sym typeface="Montserrat"/>
            </a:endParaRPr>
          </a:p>
          <a:p>
            <a:pPr indent="-317500" lvl="0" marL="342900" rtl="0" algn="l">
              <a:spcBef>
                <a:spcPts val="1000"/>
              </a:spcBef>
              <a:spcAft>
                <a:spcPts val="0"/>
              </a:spcAft>
              <a:buClr>
                <a:srgbClr val="595959"/>
              </a:buClr>
              <a:buSzPts val="1400"/>
              <a:buFont typeface="Montserrat"/>
              <a:buChar char="●"/>
            </a:pPr>
            <a:r>
              <a:rPr lang="en">
                <a:solidFill>
                  <a:srgbClr val="595959"/>
                </a:solidFill>
                <a:latin typeface="Montserrat"/>
                <a:ea typeface="Montserrat"/>
                <a:cs typeface="Montserrat"/>
                <a:sym typeface="Montserrat"/>
              </a:rPr>
              <a:t>Anecdotes</a:t>
            </a:r>
            <a:endParaRPr>
              <a:solidFill>
                <a:srgbClr val="595959"/>
              </a:solidFill>
              <a:latin typeface="Montserrat"/>
              <a:ea typeface="Montserrat"/>
              <a:cs typeface="Montserrat"/>
              <a:sym typeface="Montserrat"/>
            </a:endParaRPr>
          </a:p>
          <a:p>
            <a:pPr indent="-317500" lvl="0" marL="342900" rtl="0" algn="l">
              <a:spcBef>
                <a:spcPts val="1000"/>
              </a:spcBef>
              <a:spcAft>
                <a:spcPts val="0"/>
              </a:spcAft>
              <a:buClr>
                <a:srgbClr val="595959"/>
              </a:buClr>
              <a:buSzPts val="1400"/>
              <a:buFont typeface="Montserrat"/>
              <a:buChar char="●"/>
            </a:pPr>
            <a:r>
              <a:rPr lang="en">
                <a:solidFill>
                  <a:srgbClr val="595959"/>
                </a:solidFill>
                <a:latin typeface="Montserrat"/>
                <a:ea typeface="Montserrat"/>
                <a:cs typeface="Montserrat"/>
                <a:sym typeface="Montserrat"/>
              </a:rPr>
              <a:t>False comparisons</a:t>
            </a:r>
            <a:endParaRPr>
              <a:solidFill>
                <a:srgbClr val="595959"/>
              </a:solidFill>
              <a:latin typeface="Montserrat"/>
              <a:ea typeface="Montserrat"/>
              <a:cs typeface="Montserrat"/>
              <a:sym typeface="Montserrat"/>
            </a:endParaRPr>
          </a:p>
          <a:p>
            <a:pPr indent="0" lvl="0" marL="0" rtl="0" algn="l">
              <a:spcBef>
                <a:spcPts val="1000"/>
              </a:spcBef>
              <a:spcAft>
                <a:spcPts val="1000"/>
              </a:spcAft>
              <a:buNone/>
            </a:pPr>
            <a:r>
              <a:t/>
            </a:r>
            <a:endParaRPr b="1">
              <a:solidFill>
                <a:srgbClr val="595959"/>
              </a:solidFill>
              <a:latin typeface="Montserrat"/>
              <a:ea typeface="Montserrat"/>
              <a:cs typeface="Montserrat"/>
              <a:sym typeface="Montserrat"/>
            </a:endParaRPr>
          </a:p>
        </p:txBody>
      </p:sp>
      <p:sp>
        <p:nvSpPr>
          <p:cNvPr id="946" name="Google Shape;946;p91"/>
          <p:cNvSpPr txBox="1"/>
          <p:nvPr/>
        </p:nvSpPr>
        <p:spPr>
          <a:xfrm>
            <a:off x="4005375" y="1093925"/>
            <a:ext cx="4817400" cy="6090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rgbClr val="FFFFFF"/>
                </a:solidFill>
                <a:latin typeface="Montserrat SemiBold"/>
                <a:ea typeface="Montserrat SemiBold"/>
                <a:cs typeface="Montserrat SemiBold"/>
                <a:sym typeface="Montserrat SemiBold"/>
              </a:rPr>
              <a:t>What is the best use of the limited sample and time?</a:t>
            </a:r>
            <a:endParaRPr>
              <a:solidFill>
                <a:srgbClr val="FFFFFF"/>
              </a:solidFill>
              <a:latin typeface="Montserrat SemiBold"/>
              <a:ea typeface="Montserrat SemiBold"/>
              <a:cs typeface="Montserrat SemiBold"/>
              <a:sym typeface="Montserrat SemiBold"/>
            </a:endParaRPr>
          </a:p>
        </p:txBody>
      </p:sp>
      <p:sp>
        <p:nvSpPr>
          <p:cNvPr id="947" name="Google Shape;947;p91"/>
          <p:cNvSpPr txBox="1"/>
          <p:nvPr/>
        </p:nvSpPr>
        <p:spPr>
          <a:xfrm>
            <a:off x="4267575" y="3478050"/>
            <a:ext cx="4293000" cy="13701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17500" lvl="0" marL="457200" rtl="0" algn="l">
              <a:spcBef>
                <a:spcPts val="0"/>
              </a:spcBef>
              <a:spcAft>
                <a:spcPts val="0"/>
              </a:spcAft>
              <a:buClr>
                <a:srgbClr val="6AA84F"/>
              </a:buClr>
              <a:buSzPts val="1400"/>
              <a:buFont typeface="Montserrat"/>
              <a:buChar char="✓"/>
            </a:pPr>
            <a:r>
              <a:rPr lang="en">
                <a:solidFill>
                  <a:srgbClr val="595959"/>
                </a:solidFill>
                <a:latin typeface="Montserrat"/>
                <a:ea typeface="Montserrat"/>
                <a:cs typeface="Montserrat"/>
                <a:sym typeface="Montserrat"/>
              </a:rPr>
              <a:t>Draws on input from literature &amp; partner</a:t>
            </a:r>
            <a:endParaRPr>
              <a:solidFill>
                <a:srgbClr val="595959"/>
              </a:solidFill>
              <a:latin typeface="Montserrat"/>
              <a:ea typeface="Montserrat"/>
              <a:cs typeface="Montserrat"/>
              <a:sym typeface="Montserrat"/>
            </a:endParaRPr>
          </a:p>
          <a:p>
            <a:pPr indent="-317500" lvl="0" marL="457200" rtl="0" algn="l">
              <a:spcBef>
                <a:spcPts val="1000"/>
              </a:spcBef>
              <a:spcAft>
                <a:spcPts val="0"/>
              </a:spcAft>
              <a:buClr>
                <a:srgbClr val="6AA84F"/>
              </a:buClr>
              <a:buSzPts val="1400"/>
              <a:buFont typeface="Montserrat"/>
              <a:buChar char="✓"/>
            </a:pPr>
            <a:r>
              <a:rPr lang="en">
                <a:solidFill>
                  <a:srgbClr val="595959"/>
                </a:solidFill>
                <a:latin typeface="Montserrat"/>
                <a:ea typeface="Montserrat"/>
                <a:cs typeface="Montserrat"/>
                <a:sym typeface="Montserrat"/>
              </a:rPr>
              <a:t>Recognizes misinformation and behavior is context specific</a:t>
            </a:r>
            <a:endParaRPr>
              <a:solidFill>
                <a:srgbClr val="595959"/>
              </a:solidFill>
              <a:latin typeface="Montserrat"/>
              <a:ea typeface="Montserrat"/>
              <a:cs typeface="Montserrat"/>
              <a:sym typeface="Montserrat"/>
            </a:endParaRPr>
          </a:p>
          <a:p>
            <a:pPr indent="-317500" lvl="0" marL="457200" rtl="0" algn="l">
              <a:spcBef>
                <a:spcPts val="1000"/>
              </a:spcBef>
              <a:spcAft>
                <a:spcPts val="1000"/>
              </a:spcAft>
              <a:buClr>
                <a:srgbClr val="6AA84F"/>
              </a:buClr>
              <a:buSzPts val="1400"/>
              <a:buFont typeface="Montserrat"/>
              <a:buChar char="✓"/>
            </a:pPr>
            <a:r>
              <a:rPr lang="en">
                <a:solidFill>
                  <a:srgbClr val="595959"/>
                </a:solidFill>
                <a:latin typeface="Montserrat"/>
                <a:ea typeface="Montserrat"/>
                <a:cs typeface="Montserrat"/>
                <a:sym typeface="Montserrat"/>
              </a:rPr>
              <a:t>May help with low power</a:t>
            </a:r>
            <a:endParaRPr>
              <a:solidFill>
                <a:srgbClr val="595959"/>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Pre-Post Testing with Control</a:t>
            </a:r>
            <a:endParaRPr>
              <a:solidFill>
                <a:srgbClr val="005AC0"/>
              </a:solidFill>
              <a:latin typeface="Montserrat SemiBold"/>
              <a:ea typeface="Montserrat SemiBold"/>
              <a:cs typeface="Montserrat SemiBold"/>
              <a:sym typeface="Montserrat SemiBold"/>
            </a:endParaRPr>
          </a:p>
        </p:txBody>
      </p:sp>
      <p:sp>
        <p:nvSpPr>
          <p:cNvPr id="953" name="Google Shape;953;p92"/>
          <p:cNvSpPr/>
          <p:nvPr/>
        </p:nvSpPr>
        <p:spPr>
          <a:xfrm rot="-1716988">
            <a:off x="2768223" y="2452809"/>
            <a:ext cx="914512" cy="237894"/>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2"/>
          <p:cNvSpPr/>
          <p:nvPr/>
        </p:nvSpPr>
        <p:spPr>
          <a:xfrm rot="1839256">
            <a:off x="5457013" y="2452900"/>
            <a:ext cx="914375" cy="237699"/>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2"/>
          <p:cNvSpPr/>
          <p:nvPr/>
        </p:nvSpPr>
        <p:spPr>
          <a:xfrm rot="5397480">
            <a:off x="4368752" y="2611662"/>
            <a:ext cx="409200" cy="241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2"/>
          <p:cNvSpPr/>
          <p:nvPr/>
        </p:nvSpPr>
        <p:spPr>
          <a:xfrm>
            <a:off x="3683850" y="117815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Control</a:t>
            </a:r>
            <a:endParaRPr i="1">
              <a:latin typeface="Montserrat"/>
              <a:ea typeface="Montserrat"/>
              <a:cs typeface="Montserrat"/>
              <a:sym typeface="Montserrat"/>
            </a:endParaRPr>
          </a:p>
        </p:txBody>
      </p:sp>
      <p:pic>
        <p:nvPicPr>
          <p:cNvPr id="957" name="Google Shape;957;p92"/>
          <p:cNvPicPr preferRelativeResize="0"/>
          <p:nvPr/>
        </p:nvPicPr>
        <p:blipFill rotWithShape="1">
          <a:blip r:embed="rId3">
            <a:alphaModFix/>
          </a:blip>
          <a:srcRect b="25803" l="40668" r="39343" t="43246"/>
          <a:stretch/>
        </p:blipFill>
        <p:spPr>
          <a:xfrm>
            <a:off x="4467875" y="1719600"/>
            <a:ext cx="208250" cy="322450"/>
          </a:xfrm>
          <a:prstGeom prst="rect">
            <a:avLst/>
          </a:prstGeom>
          <a:noFill/>
          <a:ln>
            <a:noFill/>
          </a:ln>
        </p:spPr>
      </p:pic>
      <p:pic>
        <p:nvPicPr>
          <p:cNvPr id="958" name="Google Shape;958;p92"/>
          <p:cNvPicPr preferRelativeResize="0"/>
          <p:nvPr/>
        </p:nvPicPr>
        <p:blipFill rotWithShape="1">
          <a:blip r:embed="rId3">
            <a:alphaModFix/>
          </a:blip>
          <a:srcRect b="25803" l="40668" r="39343" t="43246"/>
          <a:stretch/>
        </p:blipFill>
        <p:spPr>
          <a:xfrm>
            <a:off x="4467875" y="2042050"/>
            <a:ext cx="208250" cy="322450"/>
          </a:xfrm>
          <a:prstGeom prst="rect">
            <a:avLst/>
          </a:prstGeom>
          <a:noFill/>
          <a:ln>
            <a:noFill/>
          </a:ln>
        </p:spPr>
      </p:pic>
      <p:pic>
        <p:nvPicPr>
          <p:cNvPr id="959" name="Google Shape;959;p92"/>
          <p:cNvPicPr preferRelativeResize="0"/>
          <p:nvPr/>
        </p:nvPicPr>
        <p:blipFill rotWithShape="1">
          <a:blip r:embed="rId3">
            <a:alphaModFix/>
          </a:blip>
          <a:srcRect b="25803" l="40668" r="39343" t="43246"/>
          <a:stretch/>
        </p:blipFill>
        <p:spPr>
          <a:xfrm>
            <a:off x="4259625" y="1872000"/>
            <a:ext cx="208250" cy="322450"/>
          </a:xfrm>
          <a:prstGeom prst="rect">
            <a:avLst/>
          </a:prstGeom>
          <a:noFill/>
          <a:ln>
            <a:noFill/>
          </a:ln>
        </p:spPr>
      </p:pic>
      <p:pic>
        <p:nvPicPr>
          <p:cNvPr id="960" name="Google Shape;960;p92"/>
          <p:cNvPicPr preferRelativeResize="0"/>
          <p:nvPr/>
        </p:nvPicPr>
        <p:blipFill rotWithShape="1">
          <a:blip r:embed="rId3">
            <a:alphaModFix/>
          </a:blip>
          <a:srcRect b="25803" l="40668" r="39343" t="43246"/>
          <a:stretch/>
        </p:blipFill>
        <p:spPr>
          <a:xfrm>
            <a:off x="4676125" y="1872000"/>
            <a:ext cx="208250" cy="322450"/>
          </a:xfrm>
          <a:prstGeom prst="rect">
            <a:avLst/>
          </a:prstGeom>
          <a:noFill/>
          <a:ln>
            <a:noFill/>
          </a:ln>
        </p:spPr>
      </p:pic>
      <p:cxnSp>
        <p:nvCxnSpPr>
          <p:cNvPr id="961" name="Google Shape;961;p92"/>
          <p:cNvCxnSpPr>
            <a:stCxn id="960" idx="3"/>
            <a:endCxn id="959" idx="1"/>
          </p:cNvCxnSpPr>
          <p:nvPr/>
        </p:nvCxnSpPr>
        <p:spPr>
          <a:xfrm flipH="1">
            <a:off x="4259775" y="2033225"/>
            <a:ext cx="624600" cy="600"/>
          </a:xfrm>
          <a:prstGeom prst="curvedConnector5">
            <a:avLst>
              <a:gd fmla="val -38124" name="adj1"/>
              <a:gd fmla="val 65445833" name="adj2"/>
              <a:gd fmla="val 138148" name="adj3"/>
            </a:avLst>
          </a:prstGeom>
          <a:noFill/>
          <a:ln cap="flat" cmpd="sng" w="9525">
            <a:solidFill>
              <a:schemeClr val="dk2"/>
            </a:solidFill>
            <a:prstDash val="solid"/>
            <a:round/>
            <a:headEnd len="med" w="med" type="none"/>
            <a:tailEnd len="med" w="med" type="triangle"/>
          </a:ln>
        </p:spPr>
      </p:cxnSp>
      <p:sp>
        <p:nvSpPr>
          <p:cNvPr id="962" name="Google Shape;962;p92"/>
          <p:cNvSpPr/>
          <p:nvPr/>
        </p:nvSpPr>
        <p:spPr>
          <a:xfrm>
            <a:off x="3685200" y="303890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
                <a:solidFill>
                  <a:srgbClr val="005AC0"/>
                </a:solidFill>
                <a:latin typeface="Montserrat SemiBold"/>
                <a:ea typeface="Montserrat SemiBold"/>
                <a:cs typeface="Montserrat SemiBold"/>
                <a:sym typeface="Montserrat SemiBold"/>
              </a:rPr>
              <a:t>Treatment 2</a:t>
            </a:r>
            <a:endParaRPr i="1">
              <a:latin typeface="Montserrat"/>
              <a:ea typeface="Montserrat"/>
              <a:cs typeface="Montserrat"/>
              <a:sym typeface="Montserrat"/>
            </a:endParaRPr>
          </a:p>
        </p:txBody>
      </p:sp>
      <p:pic>
        <p:nvPicPr>
          <p:cNvPr id="963" name="Google Shape;963;p92"/>
          <p:cNvPicPr preferRelativeResize="0"/>
          <p:nvPr/>
        </p:nvPicPr>
        <p:blipFill rotWithShape="1">
          <a:blip r:embed="rId3">
            <a:alphaModFix/>
          </a:blip>
          <a:srcRect b="25803" l="40668" r="39343" t="43246"/>
          <a:stretch/>
        </p:blipFill>
        <p:spPr>
          <a:xfrm>
            <a:off x="4469225" y="3580350"/>
            <a:ext cx="208250" cy="322450"/>
          </a:xfrm>
          <a:prstGeom prst="rect">
            <a:avLst/>
          </a:prstGeom>
          <a:noFill/>
          <a:ln>
            <a:noFill/>
          </a:ln>
        </p:spPr>
      </p:pic>
      <p:pic>
        <p:nvPicPr>
          <p:cNvPr id="964" name="Google Shape;964;p92"/>
          <p:cNvPicPr preferRelativeResize="0"/>
          <p:nvPr/>
        </p:nvPicPr>
        <p:blipFill rotWithShape="1">
          <a:blip r:embed="rId3">
            <a:alphaModFix/>
          </a:blip>
          <a:srcRect b="25803" l="40668" r="39343" t="43246"/>
          <a:stretch/>
        </p:blipFill>
        <p:spPr>
          <a:xfrm>
            <a:off x="4469225" y="3902800"/>
            <a:ext cx="208250" cy="322450"/>
          </a:xfrm>
          <a:prstGeom prst="rect">
            <a:avLst/>
          </a:prstGeom>
          <a:noFill/>
          <a:ln>
            <a:noFill/>
          </a:ln>
        </p:spPr>
      </p:pic>
      <p:pic>
        <p:nvPicPr>
          <p:cNvPr id="965" name="Google Shape;965;p92"/>
          <p:cNvPicPr preferRelativeResize="0"/>
          <p:nvPr/>
        </p:nvPicPr>
        <p:blipFill rotWithShape="1">
          <a:blip r:embed="rId3">
            <a:alphaModFix/>
          </a:blip>
          <a:srcRect b="25803" l="40668" r="39343" t="43246"/>
          <a:stretch/>
        </p:blipFill>
        <p:spPr>
          <a:xfrm>
            <a:off x="4260975" y="3732750"/>
            <a:ext cx="208250" cy="322450"/>
          </a:xfrm>
          <a:prstGeom prst="rect">
            <a:avLst/>
          </a:prstGeom>
          <a:noFill/>
          <a:ln>
            <a:noFill/>
          </a:ln>
        </p:spPr>
      </p:pic>
      <p:pic>
        <p:nvPicPr>
          <p:cNvPr id="966" name="Google Shape;966;p92"/>
          <p:cNvPicPr preferRelativeResize="0"/>
          <p:nvPr/>
        </p:nvPicPr>
        <p:blipFill rotWithShape="1">
          <a:blip r:embed="rId3">
            <a:alphaModFix/>
          </a:blip>
          <a:srcRect b="25803" l="40668" r="39343" t="43246"/>
          <a:stretch/>
        </p:blipFill>
        <p:spPr>
          <a:xfrm>
            <a:off x="4677475" y="3732750"/>
            <a:ext cx="208250" cy="322450"/>
          </a:xfrm>
          <a:prstGeom prst="rect">
            <a:avLst/>
          </a:prstGeom>
          <a:noFill/>
          <a:ln>
            <a:noFill/>
          </a:ln>
        </p:spPr>
      </p:pic>
      <p:cxnSp>
        <p:nvCxnSpPr>
          <p:cNvPr id="967" name="Google Shape;967;p92"/>
          <p:cNvCxnSpPr/>
          <p:nvPr/>
        </p:nvCxnSpPr>
        <p:spPr>
          <a:xfrm flipH="1">
            <a:off x="4236638" y="3867688"/>
            <a:ext cx="624600" cy="600"/>
          </a:xfrm>
          <a:prstGeom prst="curvedConnector5">
            <a:avLst>
              <a:gd fmla="val -38124" name="adj1"/>
              <a:gd fmla="val 65445833" name="adj2"/>
              <a:gd fmla="val 138148" name="adj3"/>
            </a:avLst>
          </a:prstGeom>
          <a:noFill/>
          <a:ln cap="flat" cmpd="sng" w="9525">
            <a:solidFill>
              <a:schemeClr val="dk2"/>
            </a:solidFill>
            <a:prstDash val="solid"/>
            <a:round/>
            <a:headEnd len="med" w="med" type="none"/>
            <a:tailEnd len="med" w="med" type="triangle"/>
          </a:ln>
        </p:spPr>
      </p:cxnSp>
      <p:sp>
        <p:nvSpPr>
          <p:cNvPr id="968" name="Google Shape;968;p92"/>
          <p:cNvSpPr/>
          <p:nvPr/>
        </p:nvSpPr>
        <p:spPr>
          <a:xfrm>
            <a:off x="6667813" y="303890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
                <a:solidFill>
                  <a:srgbClr val="005AC0"/>
                </a:solidFill>
                <a:latin typeface="Montserrat SemiBold"/>
                <a:ea typeface="Montserrat SemiBold"/>
                <a:cs typeface="Montserrat SemiBold"/>
                <a:sym typeface="Montserrat SemiBold"/>
              </a:rPr>
              <a:t>Treatment 3</a:t>
            </a:r>
            <a:endParaRPr i="1">
              <a:latin typeface="Montserrat"/>
              <a:ea typeface="Montserrat"/>
              <a:cs typeface="Montserrat"/>
              <a:sym typeface="Montserrat"/>
            </a:endParaRPr>
          </a:p>
        </p:txBody>
      </p:sp>
      <p:pic>
        <p:nvPicPr>
          <p:cNvPr id="969" name="Google Shape;969;p92"/>
          <p:cNvPicPr preferRelativeResize="0"/>
          <p:nvPr/>
        </p:nvPicPr>
        <p:blipFill rotWithShape="1">
          <a:blip r:embed="rId3">
            <a:alphaModFix/>
          </a:blip>
          <a:srcRect b="25803" l="40668" r="39343" t="43246"/>
          <a:stretch/>
        </p:blipFill>
        <p:spPr>
          <a:xfrm>
            <a:off x="7451838" y="3580350"/>
            <a:ext cx="208250" cy="322450"/>
          </a:xfrm>
          <a:prstGeom prst="rect">
            <a:avLst/>
          </a:prstGeom>
          <a:noFill/>
          <a:ln>
            <a:noFill/>
          </a:ln>
        </p:spPr>
      </p:pic>
      <p:pic>
        <p:nvPicPr>
          <p:cNvPr id="970" name="Google Shape;970;p92"/>
          <p:cNvPicPr preferRelativeResize="0"/>
          <p:nvPr/>
        </p:nvPicPr>
        <p:blipFill rotWithShape="1">
          <a:blip r:embed="rId3">
            <a:alphaModFix/>
          </a:blip>
          <a:srcRect b="25803" l="40668" r="39343" t="43246"/>
          <a:stretch/>
        </p:blipFill>
        <p:spPr>
          <a:xfrm>
            <a:off x="7451838" y="3902800"/>
            <a:ext cx="208250" cy="322450"/>
          </a:xfrm>
          <a:prstGeom prst="rect">
            <a:avLst/>
          </a:prstGeom>
          <a:noFill/>
          <a:ln>
            <a:noFill/>
          </a:ln>
        </p:spPr>
      </p:pic>
      <p:pic>
        <p:nvPicPr>
          <p:cNvPr id="971" name="Google Shape;971;p92"/>
          <p:cNvPicPr preferRelativeResize="0"/>
          <p:nvPr/>
        </p:nvPicPr>
        <p:blipFill rotWithShape="1">
          <a:blip r:embed="rId3">
            <a:alphaModFix/>
          </a:blip>
          <a:srcRect b="25803" l="40668" r="39343" t="43246"/>
          <a:stretch/>
        </p:blipFill>
        <p:spPr>
          <a:xfrm>
            <a:off x="7243588" y="3732750"/>
            <a:ext cx="208250" cy="322450"/>
          </a:xfrm>
          <a:prstGeom prst="rect">
            <a:avLst/>
          </a:prstGeom>
          <a:noFill/>
          <a:ln>
            <a:noFill/>
          </a:ln>
        </p:spPr>
      </p:pic>
      <p:pic>
        <p:nvPicPr>
          <p:cNvPr id="972" name="Google Shape;972;p92"/>
          <p:cNvPicPr preferRelativeResize="0"/>
          <p:nvPr/>
        </p:nvPicPr>
        <p:blipFill rotWithShape="1">
          <a:blip r:embed="rId3">
            <a:alphaModFix/>
          </a:blip>
          <a:srcRect b="25803" l="40668" r="39343" t="43246"/>
          <a:stretch/>
        </p:blipFill>
        <p:spPr>
          <a:xfrm>
            <a:off x="7660088" y="3732750"/>
            <a:ext cx="208250" cy="322450"/>
          </a:xfrm>
          <a:prstGeom prst="rect">
            <a:avLst/>
          </a:prstGeom>
          <a:noFill/>
          <a:ln>
            <a:noFill/>
          </a:ln>
        </p:spPr>
      </p:pic>
      <p:cxnSp>
        <p:nvCxnSpPr>
          <p:cNvPr id="973" name="Google Shape;973;p92"/>
          <p:cNvCxnSpPr/>
          <p:nvPr/>
        </p:nvCxnSpPr>
        <p:spPr>
          <a:xfrm flipH="1">
            <a:off x="7243738" y="3867700"/>
            <a:ext cx="624600" cy="600"/>
          </a:xfrm>
          <a:prstGeom prst="curvedConnector5">
            <a:avLst>
              <a:gd fmla="val -38124" name="adj1"/>
              <a:gd fmla="val 65445833" name="adj2"/>
              <a:gd fmla="val 138148" name="adj3"/>
            </a:avLst>
          </a:prstGeom>
          <a:noFill/>
          <a:ln cap="flat" cmpd="sng" w="9525">
            <a:solidFill>
              <a:schemeClr val="dk2"/>
            </a:solidFill>
            <a:prstDash val="solid"/>
            <a:round/>
            <a:headEnd len="med" w="med" type="none"/>
            <a:tailEnd len="med" w="med" type="triangle"/>
          </a:ln>
        </p:spPr>
      </p:cxnSp>
      <p:sp>
        <p:nvSpPr>
          <p:cNvPr id="974" name="Google Shape;974;p92"/>
          <p:cNvSpPr/>
          <p:nvPr/>
        </p:nvSpPr>
        <p:spPr>
          <a:xfrm>
            <a:off x="702588" y="303890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Treatment 1</a:t>
            </a:r>
            <a:endParaRPr i="1">
              <a:latin typeface="Montserrat"/>
              <a:ea typeface="Montserrat"/>
              <a:cs typeface="Montserrat"/>
              <a:sym typeface="Montserrat"/>
            </a:endParaRPr>
          </a:p>
        </p:txBody>
      </p:sp>
      <p:pic>
        <p:nvPicPr>
          <p:cNvPr id="975" name="Google Shape;975;p92"/>
          <p:cNvPicPr preferRelativeResize="0"/>
          <p:nvPr/>
        </p:nvPicPr>
        <p:blipFill rotWithShape="1">
          <a:blip r:embed="rId3">
            <a:alphaModFix/>
          </a:blip>
          <a:srcRect b="25803" l="40668" r="39343" t="43246"/>
          <a:stretch/>
        </p:blipFill>
        <p:spPr>
          <a:xfrm>
            <a:off x="1486613" y="3580350"/>
            <a:ext cx="208250" cy="322450"/>
          </a:xfrm>
          <a:prstGeom prst="rect">
            <a:avLst/>
          </a:prstGeom>
          <a:noFill/>
          <a:ln>
            <a:noFill/>
          </a:ln>
        </p:spPr>
      </p:pic>
      <p:pic>
        <p:nvPicPr>
          <p:cNvPr id="976" name="Google Shape;976;p92"/>
          <p:cNvPicPr preferRelativeResize="0"/>
          <p:nvPr/>
        </p:nvPicPr>
        <p:blipFill rotWithShape="1">
          <a:blip r:embed="rId3">
            <a:alphaModFix/>
          </a:blip>
          <a:srcRect b="25803" l="40668" r="39343" t="43246"/>
          <a:stretch/>
        </p:blipFill>
        <p:spPr>
          <a:xfrm>
            <a:off x="1486613" y="3902800"/>
            <a:ext cx="208250" cy="322450"/>
          </a:xfrm>
          <a:prstGeom prst="rect">
            <a:avLst/>
          </a:prstGeom>
          <a:noFill/>
          <a:ln>
            <a:noFill/>
          </a:ln>
        </p:spPr>
      </p:pic>
      <p:pic>
        <p:nvPicPr>
          <p:cNvPr id="977" name="Google Shape;977;p92"/>
          <p:cNvPicPr preferRelativeResize="0"/>
          <p:nvPr/>
        </p:nvPicPr>
        <p:blipFill rotWithShape="1">
          <a:blip r:embed="rId3">
            <a:alphaModFix/>
          </a:blip>
          <a:srcRect b="25803" l="40668" r="39343" t="43246"/>
          <a:stretch/>
        </p:blipFill>
        <p:spPr>
          <a:xfrm>
            <a:off x="1278363" y="3732750"/>
            <a:ext cx="208250" cy="322450"/>
          </a:xfrm>
          <a:prstGeom prst="rect">
            <a:avLst/>
          </a:prstGeom>
          <a:noFill/>
          <a:ln>
            <a:noFill/>
          </a:ln>
        </p:spPr>
      </p:pic>
      <p:pic>
        <p:nvPicPr>
          <p:cNvPr id="978" name="Google Shape;978;p92"/>
          <p:cNvPicPr preferRelativeResize="0"/>
          <p:nvPr/>
        </p:nvPicPr>
        <p:blipFill rotWithShape="1">
          <a:blip r:embed="rId3">
            <a:alphaModFix/>
          </a:blip>
          <a:srcRect b="25803" l="40668" r="39343" t="43246"/>
          <a:stretch/>
        </p:blipFill>
        <p:spPr>
          <a:xfrm>
            <a:off x="1694863" y="3732750"/>
            <a:ext cx="208250" cy="322450"/>
          </a:xfrm>
          <a:prstGeom prst="rect">
            <a:avLst/>
          </a:prstGeom>
          <a:noFill/>
          <a:ln>
            <a:noFill/>
          </a:ln>
        </p:spPr>
      </p:pic>
      <p:cxnSp>
        <p:nvCxnSpPr>
          <p:cNvPr id="979" name="Google Shape;979;p92"/>
          <p:cNvCxnSpPr>
            <a:stCxn id="978" idx="3"/>
            <a:endCxn id="977" idx="1"/>
          </p:cNvCxnSpPr>
          <p:nvPr/>
        </p:nvCxnSpPr>
        <p:spPr>
          <a:xfrm flipH="1">
            <a:off x="1278513" y="3893975"/>
            <a:ext cx="624600" cy="600"/>
          </a:xfrm>
          <a:prstGeom prst="curvedConnector5">
            <a:avLst>
              <a:gd fmla="val -38124" name="adj1"/>
              <a:gd fmla="val 63258333" name="adj2"/>
              <a:gd fmla="val 138148" name="adj3"/>
            </a:avLst>
          </a:prstGeom>
          <a:noFill/>
          <a:ln cap="flat" cmpd="sng" w="9525">
            <a:solidFill>
              <a:schemeClr val="dk2"/>
            </a:solidFill>
            <a:prstDash val="solid"/>
            <a:round/>
            <a:headEnd len="med" w="med" type="none"/>
            <a:tailEnd len="med" w="med" type="triangle"/>
          </a:ln>
        </p:spPr>
      </p:cxnSp>
      <p:sp>
        <p:nvSpPr>
          <p:cNvPr id="980" name="Google Shape;980;p92"/>
          <p:cNvSpPr txBox="1"/>
          <p:nvPr/>
        </p:nvSpPr>
        <p:spPr>
          <a:xfrm>
            <a:off x="6712975" y="540275"/>
            <a:ext cx="1686000" cy="3822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1600">
                <a:solidFill>
                  <a:srgbClr val="FFFFFF"/>
                </a:solidFill>
                <a:latin typeface="Montserrat SemiBold"/>
                <a:ea typeface="Montserrat SemiBold"/>
                <a:cs typeface="Montserrat SemiBold"/>
                <a:sym typeface="Montserrat SemiBold"/>
              </a:rPr>
              <a:t>Pilot Design</a:t>
            </a:r>
            <a:endParaRPr sz="1600">
              <a:solidFill>
                <a:srgbClr val="FFFFFF"/>
              </a:solidFill>
              <a:latin typeface="Montserrat SemiBold"/>
              <a:ea typeface="Montserrat SemiBold"/>
              <a:cs typeface="Montserrat SemiBold"/>
              <a:sym typeface="Montserrat SemiBold"/>
            </a:endParaRPr>
          </a:p>
        </p:txBody>
      </p:sp>
      <p:sp>
        <p:nvSpPr>
          <p:cNvPr id="981" name="Google Shape;981;p92"/>
          <p:cNvSpPr txBox="1"/>
          <p:nvPr/>
        </p:nvSpPr>
        <p:spPr>
          <a:xfrm>
            <a:off x="559675" y="2340375"/>
            <a:ext cx="2207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400"/>
              </a:spcAft>
              <a:buNone/>
            </a:pPr>
            <a:r>
              <a:rPr lang="en" sz="1300">
                <a:solidFill>
                  <a:schemeClr val="dk2"/>
                </a:solidFill>
                <a:latin typeface="Montserrat"/>
                <a:ea typeface="Montserrat"/>
                <a:cs typeface="Montserrat"/>
                <a:sym typeface="Montserrat"/>
              </a:rPr>
              <a:t>3 separate comparisons</a:t>
            </a:r>
            <a:endParaRPr sz="900"/>
          </a:p>
        </p:txBody>
      </p:sp>
      <p:sp>
        <p:nvSpPr>
          <p:cNvPr id="982" name="Google Shape;982;p92"/>
          <p:cNvSpPr txBox="1"/>
          <p:nvPr/>
        </p:nvSpPr>
        <p:spPr>
          <a:xfrm>
            <a:off x="1694875" y="4456150"/>
            <a:ext cx="2776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1 test = less time taken</a:t>
            </a:r>
            <a:endParaRPr>
              <a:solidFill>
                <a:schemeClr val="dk2"/>
              </a:solidFill>
              <a:latin typeface="Montserrat"/>
              <a:ea typeface="Montserrat"/>
              <a:cs typeface="Montserrat"/>
              <a:sym typeface="Montserrat"/>
            </a:endParaRPr>
          </a:p>
        </p:txBody>
      </p:sp>
      <p:sp>
        <p:nvSpPr>
          <p:cNvPr id="983" name="Google Shape;983;p92"/>
          <p:cNvSpPr txBox="1"/>
          <p:nvPr/>
        </p:nvSpPr>
        <p:spPr>
          <a:xfrm>
            <a:off x="5461500" y="1707088"/>
            <a:ext cx="2776800" cy="718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1000"/>
              </a:spcAft>
              <a:buClr>
                <a:srgbClr val="FF0000"/>
              </a:buClr>
              <a:buSzPts val="1800"/>
              <a:buFont typeface="Montserrat"/>
              <a:buChar char="-"/>
            </a:pPr>
            <a:r>
              <a:rPr lang="en">
                <a:solidFill>
                  <a:schemeClr val="dk2"/>
                </a:solidFill>
                <a:latin typeface="Montserrat"/>
                <a:ea typeface="Montserrat"/>
                <a:cs typeface="Montserrat"/>
                <a:sym typeface="Montserrat"/>
              </a:rPr>
              <a:t>Inter-person variance = lower power</a:t>
            </a:r>
            <a:endParaRPr sz="1200"/>
          </a:p>
        </p:txBody>
      </p:sp>
      <p:sp>
        <p:nvSpPr>
          <p:cNvPr id="984" name="Google Shape;984;p92"/>
          <p:cNvSpPr txBox="1"/>
          <p:nvPr/>
        </p:nvSpPr>
        <p:spPr>
          <a:xfrm>
            <a:off x="5014225" y="4284338"/>
            <a:ext cx="2776800" cy="718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1000"/>
              </a:spcAft>
              <a:buClr>
                <a:srgbClr val="FF0000"/>
              </a:buClr>
              <a:buSzPts val="1800"/>
              <a:buFont typeface="Montserrat"/>
              <a:buChar char="-"/>
            </a:pPr>
            <a:r>
              <a:rPr lang="en">
                <a:solidFill>
                  <a:schemeClr val="dk2"/>
                </a:solidFill>
                <a:latin typeface="Montserrat"/>
                <a:ea typeface="Montserrat"/>
                <a:cs typeface="Montserrat"/>
                <a:sym typeface="Montserrat"/>
              </a:rPr>
              <a:t>Fewer samples per arm = lower power</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Pre-Post Testing with </a:t>
            </a:r>
            <a:r>
              <a:rPr lang="en">
                <a:solidFill>
                  <a:srgbClr val="005AC0"/>
                </a:solidFill>
                <a:latin typeface="Montserrat SemiBold"/>
                <a:ea typeface="Montserrat SemiBold"/>
                <a:cs typeface="Montserrat SemiBold"/>
                <a:sym typeface="Montserrat SemiBold"/>
              </a:rPr>
              <a:t>Control</a:t>
            </a:r>
            <a:endParaRPr>
              <a:solidFill>
                <a:srgbClr val="005AC0"/>
              </a:solidFill>
              <a:latin typeface="Montserrat SemiBold"/>
              <a:ea typeface="Montserrat SemiBold"/>
              <a:cs typeface="Montserrat SemiBold"/>
              <a:sym typeface="Montserrat SemiBold"/>
            </a:endParaRPr>
          </a:p>
        </p:txBody>
      </p:sp>
      <p:sp>
        <p:nvSpPr>
          <p:cNvPr id="990" name="Google Shape;990;p93"/>
          <p:cNvSpPr/>
          <p:nvPr/>
        </p:nvSpPr>
        <p:spPr>
          <a:xfrm>
            <a:off x="6667825" y="1644950"/>
            <a:ext cx="1776300" cy="28896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t/>
            </a:r>
            <a:endParaRPr i="1">
              <a:latin typeface="Montserrat"/>
              <a:ea typeface="Montserrat"/>
              <a:cs typeface="Montserrat"/>
              <a:sym typeface="Montserrat"/>
            </a:endParaRPr>
          </a:p>
        </p:txBody>
      </p:sp>
      <p:grpSp>
        <p:nvGrpSpPr>
          <p:cNvPr id="991" name="Google Shape;991;p93"/>
          <p:cNvGrpSpPr/>
          <p:nvPr/>
        </p:nvGrpSpPr>
        <p:grpSpPr>
          <a:xfrm>
            <a:off x="3682558" y="1178150"/>
            <a:ext cx="1776300" cy="1508800"/>
            <a:chOff x="3683850" y="1178150"/>
            <a:chExt cx="1776300" cy="1508800"/>
          </a:xfrm>
        </p:grpSpPr>
        <p:sp>
          <p:nvSpPr>
            <p:cNvPr id="992" name="Google Shape;992;p93"/>
            <p:cNvSpPr/>
            <p:nvPr/>
          </p:nvSpPr>
          <p:spPr>
            <a:xfrm>
              <a:off x="3683850" y="117815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Control</a:t>
              </a:r>
              <a:endParaRPr i="1">
                <a:latin typeface="Montserrat"/>
                <a:ea typeface="Montserrat"/>
                <a:cs typeface="Montserrat"/>
                <a:sym typeface="Montserrat"/>
              </a:endParaRPr>
            </a:p>
          </p:txBody>
        </p:sp>
        <p:pic>
          <p:nvPicPr>
            <p:cNvPr id="993" name="Google Shape;993;p93"/>
            <p:cNvPicPr preferRelativeResize="0"/>
            <p:nvPr/>
          </p:nvPicPr>
          <p:blipFill rotWithShape="1">
            <a:blip r:embed="rId3">
              <a:alphaModFix/>
            </a:blip>
            <a:srcRect b="25803" l="40668" r="39343" t="43246"/>
            <a:stretch/>
          </p:blipFill>
          <p:spPr>
            <a:xfrm>
              <a:off x="4467875" y="1719600"/>
              <a:ext cx="208250" cy="322450"/>
            </a:xfrm>
            <a:prstGeom prst="rect">
              <a:avLst/>
            </a:prstGeom>
            <a:noFill/>
            <a:ln>
              <a:noFill/>
            </a:ln>
          </p:spPr>
        </p:pic>
        <p:pic>
          <p:nvPicPr>
            <p:cNvPr id="994" name="Google Shape;994;p93"/>
            <p:cNvPicPr preferRelativeResize="0"/>
            <p:nvPr/>
          </p:nvPicPr>
          <p:blipFill rotWithShape="1">
            <a:blip r:embed="rId3">
              <a:alphaModFix/>
            </a:blip>
            <a:srcRect b="25803" l="40668" r="39343" t="43246"/>
            <a:stretch/>
          </p:blipFill>
          <p:spPr>
            <a:xfrm>
              <a:off x="4468475" y="2042038"/>
              <a:ext cx="208250" cy="322450"/>
            </a:xfrm>
            <a:prstGeom prst="rect">
              <a:avLst/>
            </a:prstGeom>
            <a:noFill/>
            <a:ln>
              <a:noFill/>
            </a:ln>
          </p:spPr>
        </p:pic>
        <p:pic>
          <p:nvPicPr>
            <p:cNvPr id="995" name="Google Shape;995;p93"/>
            <p:cNvPicPr preferRelativeResize="0"/>
            <p:nvPr/>
          </p:nvPicPr>
          <p:blipFill rotWithShape="1">
            <a:blip r:embed="rId3">
              <a:alphaModFix/>
            </a:blip>
            <a:srcRect b="25803" l="40668" r="39343" t="43246"/>
            <a:stretch/>
          </p:blipFill>
          <p:spPr>
            <a:xfrm>
              <a:off x="4468475" y="2364500"/>
              <a:ext cx="208250" cy="322450"/>
            </a:xfrm>
            <a:prstGeom prst="rect">
              <a:avLst/>
            </a:prstGeom>
            <a:noFill/>
            <a:ln>
              <a:noFill/>
            </a:ln>
          </p:spPr>
        </p:pic>
      </p:grpSp>
      <p:grpSp>
        <p:nvGrpSpPr>
          <p:cNvPr id="996" name="Google Shape;996;p93"/>
          <p:cNvGrpSpPr/>
          <p:nvPr/>
        </p:nvGrpSpPr>
        <p:grpSpPr>
          <a:xfrm>
            <a:off x="3682558" y="2974599"/>
            <a:ext cx="1776300" cy="1508800"/>
            <a:chOff x="3683850" y="1178150"/>
            <a:chExt cx="1776300" cy="1508800"/>
          </a:xfrm>
        </p:grpSpPr>
        <p:sp>
          <p:nvSpPr>
            <p:cNvPr id="997" name="Google Shape;997;p93"/>
            <p:cNvSpPr/>
            <p:nvPr/>
          </p:nvSpPr>
          <p:spPr>
            <a:xfrm>
              <a:off x="3683850" y="1178150"/>
              <a:ext cx="1776300" cy="464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Treatment 1</a:t>
              </a:r>
              <a:endParaRPr i="1">
                <a:latin typeface="Montserrat"/>
                <a:ea typeface="Montserrat"/>
                <a:cs typeface="Montserrat"/>
                <a:sym typeface="Montserrat"/>
              </a:endParaRPr>
            </a:p>
          </p:txBody>
        </p:sp>
        <p:pic>
          <p:nvPicPr>
            <p:cNvPr id="998" name="Google Shape;998;p93"/>
            <p:cNvPicPr preferRelativeResize="0"/>
            <p:nvPr/>
          </p:nvPicPr>
          <p:blipFill rotWithShape="1">
            <a:blip r:embed="rId3">
              <a:alphaModFix/>
            </a:blip>
            <a:srcRect b="25803" l="40668" r="39343" t="43246"/>
            <a:stretch/>
          </p:blipFill>
          <p:spPr>
            <a:xfrm>
              <a:off x="4467875" y="1719600"/>
              <a:ext cx="208250" cy="322450"/>
            </a:xfrm>
            <a:prstGeom prst="rect">
              <a:avLst/>
            </a:prstGeom>
            <a:noFill/>
            <a:ln>
              <a:noFill/>
            </a:ln>
          </p:spPr>
        </p:pic>
        <p:pic>
          <p:nvPicPr>
            <p:cNvPr id="999" name="Google Shape;999;p93"/>
            <p:cNvPicPr preferRelativeResize="0"/>
            <p:nvPr/>
          </p:nvPicPr>
          <p:blipFill rotWithShape="1">
            <a:blip r:embed="rId3">
              <a:alphaModFix/>
            </a:blip>
            <a:srcRect b="25803" l="40668" r="39343" t="43246"/>
            <a:stretch/>
          </p:blipFill>
          <p:spPr>
            <a:xfrm>
              <a:off x="4468475" y="2042038"/>
              <a:ext cx="208250" cy="322450"/>
            </a:xfrm>
            <a:prstGeom prst="rect">
              <a:avLst/>
            </a:prstGeom>
            <a:noFill/>
            <a:ln>
              <a:noFill/>
            </a:ln>
          </p:spPr>
        </p:pic>
        <p:pic>
          <p:nvPicPr>
            <p:cNvPr id="1000" name="Google Shape;1000;p93"/>
            <p:cNvPicPr preferRelativeResize="0"/>
            <p:nvPr/>
          </p:nvPicPr>
          <p:blipFill rotWithShape="1">
            <a:blip r:embed="rId3">
              <a:alphaModFix/>
            </a:blip>
            <a:srcRect b="25803" l="40668" r="39343" t="43246"/>
            <a:stretch/>
          </p:blipFill>
          <p:spPr>
            <a:xfrm>
              <a:off x="4468475" y="2364500"/>
              <a:ext cx="208250" cy="322450"/>
            </a:xfrm>
            <a:prstGeom prst="rect">
              <a:avLst/>
            </a:prstGeom>
            <a:noFill/>
            <a:ln>
              <a:noFill/>
            </a:ln>
          </p:spPr>
        </p:pic>
      </p:grpSp>
      <p:sp>
        <p:nvSpPr>
          <p:cNvPr id="1001" name="Google Shape;1001;p93"/>
          <p:cNvSpPr txBox="1"/>
          <p:nvPr/>
        </p:nvSpPr>
        <p:spPr>
          <a:xfrm>
            <a:off x="6712975" y="540275"/>
            <a:ext cx="1686000" cy="3822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1600">
                <a:solidFill>
                  <a:srgbClr val="FFFFFF"/>
                </a:solidFill>
                <a:latin typeface="Montserrat SemiBold"/>
                <a:ea typeface="Montserrat SemiBold"/>
                <a:cs typeface="Montserrat SemiBold"/>
                <a:sym typeface="Montserrat SemiBold"/>
              </a:rPr>
              <a:t>New</a:t>
            </a:r>
            <a:r>
              <a:rPr lang="en" sz="1600">
                <a:solidFill>
                  <a:srgbClr val="FFFFFF"/>
                </a:solidFill>
                <a:latin typeface="Montserrat SemiBold"/>
                <a:ea typeface="Montserrat SemiBold"/>
                <a:cs typeface="Montserrat SemiBold"/>
                <a:sym typeface="Montserrat SemiBold"/>
              </a:rPr>
              <a:t> Design</a:t>
            </a:r>
            <a:endParaRPr sz="1600">
              <a:solidFill>
                <a:srgbClr val="FFFFFF"/>
              </a:solidFill>
              <a:latin typeface="Montserrat SemiBold"/>
              <a:ea typeface="Montserrat SemiBold"/>
              <a:cs typeface="Montserrat SemiBold"/>
              <a:sym typeface="Montserrat SemiBold"/>
            </a:endParaRPr>
          </a:p>
        </p:txBody>
      </p:sp>
      <p:sp>
        <p:nvSpPr>
          <p:cNvPr id="1002" name="Google Shape;1002;p93"/>
          <p:cNvSpPr/>
          <p:nvPr/>
        </p:nvSpPr>
        <p:spPr>
          <a:xfrm>
            <a:off x="767625" y="1644825"/>
            <a:ext cx="1776300" cy="28896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t/>
            </a:r>
            <a:endParaRPr i="1">
              <a:latin typeface="Montserrat"/>
              <a:ea typeface="Montserrat"/>
              <a:cs typeface="Montserrat"/>
              <a:sym typeface="Montserrat"/>
            </a:endParaRPr>
          </a:p>
        </p:txBody>
      </p:sp>
      <p:cxnSp>
        <p:nvCxnSpPr>
          <p:cNvPr id="1003" name="Google Shape;1003;p93"/>
          <p:cNvCxnSpPr/>
          <p:nvPr/>
        </p:nvCxnSpPr>
        <p:spPr>
          <a:xfrm>
            <a:off x="2607925" y="1885613"/>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04" name="Google Shape;1004;p93"/>
          <p:cNvCxnSpPr/>
          <p:nvPr/>
        </p:nvCxnSpPr>
        <p:spPr>
          <a:xfrm>
            <a:off x="4702725" y="1885613"/>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05" name="Google Shape;1005;p93"/>
          <p:cNvCxnSpPr/>
          <p:nvPr/>
        </p:nvCxnSpPr>
        <p:spPr>
          <a:xfrm>
            <a:off x="2608900" y="2210688"/>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06" name="Google Shape;1006;p93"/>
          <p:cNvCxnSpPr/>
          <p:nvPr/>
        </p:nvCxnSpPr>
        <p:spPr>
          <a:xfrm>
            <a:off x="4703700" y="2210688"/>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07" name="Google Shape;1007;p93"/>
          <p:cNvCxnSpPr/>
          <p:nvPr/>
        </p:nvCxnSpPr>
        <p:spPr>
          <a:xfrm>
            <a:off x="2608900" y="2529038"/>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08" name="Google Shape;1008;p93"/>
          <p:cNvCxnSpPr/>
          <p:nvPr/>
        </p:nvCxnSpPr>
        <p:spPr>
          <a:xfrm>
            <a:off x="4703700" y="2529038"/>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09" name="Google Shape;1009;p93"/>
          <p:cNvCxnSpPr/>
          <p:nvPr/>
        </p:nvCxnSpPr>
        <p:spPr>
          <a:xfrm>
            <a:off x="2608900" y="3687762"/>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10" name="Google Shape;1010;p93"/>
          <p:cNvCxnSpPr/>
          <p:nvPr/>
        </p:nvCxnSpPr>
        <p:spPr>
          <a:xfrm>
            <a:off x="4703700" y="3687762"/>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11" name="Google Shape;1011;p93"/>
          <p:cNvCxnSpPr/>
          <p:nvPr/>
        </p:nvCxnSpPr>
        <p:spPr>
          <a:xfrm>
            <a:off x="2608900" y="4003725"/>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12" name="Google Shape;1012;p93"/>
          <p:cNvCxnSpPr/>
          <p:nvPr/>
        </p:nvCxnSpPr>
        <p:spPr>
          <a:xfrm>
            <a:off x="4703700" y="4003725"/>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13" name="Google Shape;1013;p93"/>
          <p:cNvCxnSpPr/>
          <p:nvPr/>
        </p:nvCxnSpPr>
        <p:spPr>
          <a:xfrm>
            <a:off x="2608900" y="4328800"/>
            <a:ext cx="1828800" cy="3000"/>
          </a:xfrm>
          <a:prstGeom prst="straightConnector1">
            <a:avLst/>
          </a:prstGeom>
          <a:noFill/>
          <a:ln cap="flat" cmpd="sng" w="9525">
            <a:solidFill>
              <a:schemeClr val="dk2"/>
            </a:solidFill>
            <a:prstDash val="dash"/>
            <a:round/>
            <a:headEnd len="med" w="med" type="none"/>
            <a:tailEnd len="med" w="med" type="triangle"/>
          </a:ln>
        </p:spPr>
      </p:cxnSp>
      <p:cxnSp>
        <p:nvCxnSpPr>
          <p:cNvPr id="1014" name="Google Shape;1014;p93"/>
          <p:cNvCxnSpPr/>
          <p:nvPr/>
        </p:nvCxnSpPr>
        <p:spPr>
          <a:xfrm>
            <a:off x="4703700" y="4328800"/>
            <a:ext cx="1828800" cy="3000"/>
          </a:xfrm>
          <a:prstGeom prst="straightConnector1">
            <a:avLst/>
          </a:prstGeom>
          <a:noFill/>
          <a:ln cap="flat" cmpd="sng" w="9525">
            <a:solidFill>
              <a:schemeClr val="dk2"/>
            </a:solidFill>
            <a:prstDash val="dash"/>
            <a:round/>
            <a:headEnd len="med" w="med" type="none"/>
            <a:tailEnd len="med" w="med" type="triangle"/>
          </a:ln>
        </p:spPr>
      </p:cxnSp>
      <p:pic>
        <p:nvPicPr>
          <p:cNvPr id="1015" name="Google Shape;1015;p93"/>
          <p:cNvPicPr preferRelativeResize="0"/>
          <p:nvPr/>
        </p:nvPicPr>
        <p:blipFill>
          <a:blip r:embed="rId4">
            <a:alphaModFix/>
          </a:blip>
          <a:stretch>
            <a:fillRect/>
          </a:stretch>
        </p:blipFill>
        <p:spPr>
          <a:xfrm>
            <a:off x="7169216" y="3131141"/>
            <a:ext cx="773498" cy="572700"/>
          </a:xfrm>
          <a:prstGeom prst="rect">
            <a:avLst/>
          </a:prstGeom>
          <a:noFill/>
          <a:ln>
            <a:noFill/>
          </a:ln>
        </p:spPr>
      </p:pic>
      <p:sp>
        <p:nvSpPr>
          <p:cNvPr id="1016" name="Google Shape;1016;p93"/>
          <p:cNvSpPr txBox="1"/>
          <p:nvPr/>
        </p:nvSpPr>
        <p:spPr>
          <a:xfrm>
            <a:off x="767625" y="1178150"/>
            <a:ext cx="1776300" cy="4485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rgbClr val="FFFFFF"/>
                </a:solidFill>
                <a:latin typeface="Montserrat SemiBold"/>
                <a:ea typeface="Montserrat SemiBold"/>
                <a:cs typeface="Montserrat SemiBold"/>
                <a:sym typeface="Montserrat SemiBold"/>
              </a:rPr>
              <a:t>Pre Test</a:t>
            </a:r>
            <a:endParaRPr>
              <a:solidFill>
                <a:srgbClr val="FFFFFF"/>
              </a:solidFill>
              <a:latin typeface="Montserrat SemiBold"/>
              <a:ea typeface="Montserrat SemiBold"/>
              <a:cs typeface="Montserrat SemiBold"/>
              <a:sym typeface="Montserrat SemiBold"/>
            </a:endParaRPr>
          </a:p>
        </p:txBody>
      </p:sp>
      <p:sp>
        <p:nvSpPr>
          <p:cNvPr id="1017" name="Google Shape;1017;p93"/>
          <p:cNvSpPr txBox="1"/>
          <p:nvPr/>
        </p:nvSpPr>
        <p:spPr>
          <a:xfrm>
            <a:off x="6667825" y="1179800"/>
            <a:ext cx="1776300" cy="448500"/>
          </a:xfrm>
          <a:prstGeom prst="rect">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rgbClr val="FFFFFF"/>
                </a:solidFill>
                <a:latin typeface="Montserrat SemiBold"/>
                <a:ea typeface="Montserrat SemiBold"/>
                <a:cs typeface="Montserrat SemiBold"/>
                <a:sym typeface="Montserrat SemiBold"/>
              </a:rPr>
              <a:t>Post </a:t>
            </a:r>
            <a:r>
              <a:rPr lang="en">
                <a:solidFill>
                  <a:srgbClr val="FFFFFF"/>
                </a:solidFill>
                <a:latin typeface="Montserrat SemiBold"/>
                <a:ea typeface="Montserrat SemiBold"/>
                <a:cs typeface="Montserrat SemiBold"/>
                <a:sym typeface="Montserrat SemiBold"/>
              </a:rPr>
              <a:t>Test</a:t>
            </a:r>
            <a:endParaRPr>
              <a:solidFill>
                <a:srgbClr val="FFFFFF"/>
              </a:solidFill>
              <a:latin typeface="Montserrat SemiBold"/>
              <a:ea typeface="Montserrat SemiBold"/>
              <a:cs typeface="Montserrat SemiBold"/>
              <a:sym typeface="Montserrat SemiBold"/>
            </a:endParaRPr>
          </a:p>
        </p:txBody>
      </p:sp>
      <p:sp>
        <p:nvSpPr>
          <p:cNvPr id="1018" name="Google Shape;1018;p93"/>
          <p:cNvSpPr txBox="1"/>
          <p:nvPr/>
        </p:nvSpPr>
        <p:spPr>
          <a:xfrm>
            <a:off x="6961975" y="2794575"/>
            <a:ext cx="1188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3-4 Tactics</a:t>
            </a:r>
            <a:endParaRPr/>
          </a:p>
        </p:txBody>
      </p:sp>
      <p:pic>
        <p:nvPicPr>
          <p:cNvPr id="1019" name="Google Shape;1019;p93"/>
          <p:cNvPicPr preferRelativeResize="0"/>
          <p:nvPr/>
        </p:nvPicPr>
        <p:blipFill>
          <a:blip r:embed="rId5">
            <a:alphaModFix/>
          </a:blip>
          <a:stretch>
            <a:fillRect/>
          </a:stretch>
        </p:blipFill>
        <p:spPr>
          <a:xfrm>
            <a:off x="7125662" y="2114251"/>
            <a:ext cx="860619" cy="572700"/>
          </a:xfrm>
          <a:prstGeom prst="rect">
            <a:avLst/>
          </a:prstGeom>
          <a:noFill/>
          <a:ln>
            <a:noFill/>
          </a:ln>
        </p:spPr>
      </p:pic>
      <p:sp>
        <p:nvSpPr>
          <p:cNvPr id="1020" name="Google Shape;1020;p93"/>
          <p:cNvSpPr txBox="1"/>
          <p:nvPr/>
        </p:nvSpPr>
        <p:spPr>
          <a:xfrm>
            <a:off x="6961975" y="1732450"/>
            <a:ext cx="1188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2</a:t>
            </a:r>
            <a:r>
              <a:rPr lang="en">
                <a:solidFill>
                  <a:srgbClr val="005AC0"/>
                </a:solidFill>
                <a:latin typeface="Montserrat SemiBold"/>
                <a:ea typeface="Montserrat SemiBold"/>
                <a:cs typeface="Montserrat SemiBold"/>
                <a:sym typeface="Montserrat SemiBold"/>
              </a:rPr>
              <a:t> Truths</a:t>
            </a:r>
            <a:endParaRPr/>
          </a:p>
        </p:txBody>
      </p:sp>
      <p:pic>
        <p:nvPicPr>
          <p:cNvPr id="1021" name="Google Shape;1021;p93"/>
          <p:cNvPicPr preferRelativeResize="0"/>
          <p:nvPr/>
        </p:nvPicPr>
        <p:blipFill>
          <a:blip r:embed="rId6">
            <a:alphaModFix/>
          </a:blip>
          <a:stretch>
            <a:fillRect/>
          </a:stretch>
        </p:blipFill>
        <p:spPr>
          <a:xfrm>
            <a:off x="7074313" y="3783478"/>
            <a:ext cx="963328" cy="639925"/>
          </a:xfrm>
          <a:prstGeom prst="rect">
            <a:avLst/>
          </a:prstGeom>
          <a:noFill/>
          <a:ln>
            <a:noFill/>
          </a:ln>
        </p:spPr>
      </p:pic>
      <p:sp>
        <p:nvSpPr>
          <p:cNvPr id="1022" name="Google Shape;1022;p93"/>
          <p:cNvSpPr txBox="1"/>
          <p:nvPr/>
        </p:nvSpPr>
        <p:spPr>
          <a:xfrm>
            <a:off x="1061775" y="2794575"/>
            <a:ext cx="1188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3-4 Tactics</a:t>
            </a:r>
            <a:endParaRPr/>
          </a:p>
        </p:txBody>
      </p:sp>
      <p:sp>
        <p:nvSpPr>
          <p:cNvPr id="1023" name="Google Shape;1023;p93"/>
          <p:cNvSpPr txBox="1"/>
          <p:nvPr/>
        </p:nvSpPr>
        <p:spPr>
          <a:xfrm>
            <a:off x="1061775" y="1732450"/>
            <a:ext cx="1188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2 Truths</a:t>
            </a:r>
            <a:endParaRPr/>
          </a:p>
        </p:txBody>
      </p:sp>
      <p:pic>
        <p:nvPicPr>
          <p:cNvPr id="1024" name="Google Shape;1024;p93"/>
          <p:cNvPicPr preferRelativeResize="0"/>
          <p:nvPr/>
        </p:nvPicPr>
        <p:blipFill rotWithShape="1">
          <a:blip r:embed="rId7">
            <a:alphaModFix/>
          </a:blip>
          <a:srcRect b="0" l="0" r="0" t="31067"/>
          <a:stretch/>
        </p:blipFill>
        <p:spPr>
          <a:xfrm>
            <a:off x="1269013" y="3140905"/>
            <a:ext cx="773500" cy="553195"/>
          </a:xfrm>
          <a:prstGeom prst="rect">
            <a:avLst/>
          </a:prstGeom>
          <a:noFill/>
          <a:ln>
            <a:noFill/>
          </a:ln>
        </p:spPr>
      </p:pic>
      <p:pic>
        <p:nvPicPr>
          <p:cNvPr id="1025" name="Google Shape;1025;p93"/>
          <p:cNvPicPr preferRelativeResize="0"/>
          <p:nvPr/>
        </p:nvPicPr>
        <p:blipFill>
          <a:blip r:embed="rId8">
            <a:alphaModFix/>
          </a:blip>
          <a:stretch>
            <a:fillRect/>
          </a:stretch>
        </p:blipFill>
        <p:spPr>
          <a:xfrm>
            <a:off x="1269013" y="3767287"/>
            <a:ext cx="773500" cy="672298"/>
          </a:xfrm>
          <a:prstGeom prst="rect">
            <a:avLst/>
          </a:prstGeom>
          <a:noFill/>
          <a:ln>
            <a:noFill/>
          </a:ln>
        </p:spPr>
      </p:pic>
      <p:pic>
        <p:nvPicPr>
          <p:cNvPr id="1026" name="Google Shape;1026;p93"/>
          <p:cNvPicPr preferRelativeResize="0"/>
          <p:nvPr/>
        </p:nvPicPr>
        <p:blipFill>
          <a:blip r:embed="rId9">
            <a:alphaModFix/>
          </a:blip>
          <a:stretch>
            <a:fillRect/>
          </a:stretch>
        </p:blipFill>
        <p:spPr>
          <a:xfrm>
            <a:off x="1174113" y="2062926"/>
            <a:ext cx="963326" cy="641700"/>
          </a:xfrm>
          <a:prstGeom prst="rect">
            <a:avLst/>
          </a:prstGeom>
          <a:noFill/>
          <a:ln>
            <a:noFill/>
          </a:ln>
        </p:spPr>
      </p:pic>
      <p:sp>
        <p:nvSpPr>
          <p:cNvPr id="1027" name="Google Shape;1027;p93"/>
          <p:cNvSpPr txBox="1"/>
          <p:nvPr/>
        </p:nvSpPr>
        <p:spPr>
          <a:xfrm>
            <a:off x="3257600" y="4474800"/>
            <a:ext cx="26262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Matched results = higher power</a:t>
            </a:r>
            <a:endParaRPr>
              <a:solidFill>
                <a:schemeClr val="dk2"/>
              </a:solidFill>
              <a:latin typeface="Montserrat"/>
              <a:ea typeface="Montserrat"/>
              <a:cs typeface="Montserrat"/>
              <a:sym typeface="Montserrat"/>
            </a:endParaRPr>
          </a:p>
        </p:txBody>
      </p:sp>
      <p:sp>
        <p:nvSpPr>
          <p:cNvPr id="1028" name="Google Shape;1028;p93"/>
          <p:cNvSpPr txBox="1"/>
          <p:nvPr/>
        </p:nvSpPr>
        <p:spPr>
          <a:xfrm>
            <a:off x="6167563" y="4439400"/>
            <a:ext cx="2776800" cy="718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1000"/>
              </a:spcAft>
              <a:buClr>
                <a:srgbClr val="FF0000"/>
              </a:buClr>
              <a:buSzPts val="1800"/>
              <a:buFont typeface="Montserrat"/>
              <a:buChar char="-"/>
            </a:pPr>
            <a:r>
              <a:rPr lang="en">
                <a:solidFill>
                  <a:schemeClr val="dk2"/>
                </a:solidFill>
                <a:latin typeface="Montserrat"/>
                <a:ea typeface="Montserrat"/>
                <a:cs typeface="Montserrat"/>
                <a:sym typeface="Montserrat"/>
              </a:rPr>
              <a:t>2 tests = longer time + need for comparability</a:t>
            </a:r>
            <a:endParaRPr sz="1200"/>
          </a:p>
        </p:txBody>
      </p:sp>
      <p:sp>
        <p:nvSpPr>
          <p:cNvPr id="1029" name="Google Shape;1029;p93"/>
          <p:cNvSpPr txBox="1"/>
          <p:nvPr/>
        </p:nvSpPr>
        <p:spPr>
          <a:xfrm>
            <a:off x="483538" y="4474800"/>
            <a:ext cx="23445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a:solidFill>
                  <a:schemeClr val="dk2"/>
                </a:solidFill>
                <a:latin typeface="Montserrat"/>
                <a:ea typeface="Montserrat"/>
                <a:cs typeface="Montserrat"/>
                <a:sym typeface="Montserrat"/>
              </a:rPr>
              <a:t>Questions are stratified, then randomized</a:t>
            </a:r>
            <a:endParaRPr>
              <a:solidFill>
                <a:schemeClr val="dk2"/>
              </a:solidFill>
              <a:latin typeface="Montserrat"/>
              <a:ea typeface="Montserrat"/>
              <a:cs typeface="Montserrat"/>
              <a:sym typeface="Montserrat"/>
            </a:endParaRPr>
          </a:p>
        </p:txBody>
      </p:sp>
      <p:sp>
        <p:nvSpPr>
          <p:cNvPr id="1030" name="Google Shape;1030;p93"/>
          <p:cNvSpPr txBox="1"/>
          <p:nvPr/>
        </p:nvSpPr>
        <p:spPr>
          <a:xfrm>
            <a:off x="2965700" y="845000"/>
            <a:ext cx="321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More</a:t>
            </a:r>
            <a:r>
              <a:rPr lang="en">
                <a:solidFill>
                  <a:schemeClr val="dk2"/>
                </a:solidFill>
                <a:latin typeface="Montserrat"/>
                <a:ea typeface="Montserrat"/>
                <a:cs typeface="Montserrat"/>
                <a:sym typeface="Montserrat"/>
              </a:rPr>
              <a:t> samples = more power</a:t>
            </a:r>
            <a:endParaRPr>
              <a:solidFill>
                <a:schemeClr val="dk2"/>
              </a:solidFill>
              <a:latin typeface="Montserrat"/>
              <a:ea typeface="Montserrat"/>
              <a:cs typeface="Montserrat"/>
              <a:sym typeface="Montserrat"/>
            </a:endParaRPr>
          </a:p>
        </p:txBody>
      </p:sp>
      <p:sp>
        <p:nvSpPr>
          <p:cNvPr id="1031" name="Google Shape;1031;p93"/>
          <p:cNvSpPr txBox="1"/>
          <p:nvPr/>
        </p:nvSpPr>
        <p:spPr>
          <a:xfrm>
            <a:off x="4532313" y="1885625"/>
            <a:ext cx="204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Lower variance</a:t>
            </a:r>
            <a:endParaRPr>
              <a:solidFill>
                <a:schemeClr val="dk2"/>
              </a:solidFill>
              <a:latin typeface="Montserrat"/>
              <a:ea typeface="Montserrat"/>
              <a:cs typeface="Montserrat"/>
              <a:sym typeface="Montserrat"/>
            </a:endParaRPr>
          </a:p>
        </p:txBody>
      </p:sp>
      <p:sp>
        <p:nvSpPr>
          <p:cNvPr id="1032" name="Google Shape;1032;p93"/>
          <p:cNvSpPr txBox="1"/>
          <p:nvPr/>
        </p:nvSpPr>
        <p:spPr>
          <a:xfrm>
            <a:off x="2965700" y="2651699"/>
            <a:ext cx="2704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000"/>
              </a:spcAft>
              <a:buClr>
                <a:srgbClr val="6AA84F"/>
              </a:buClr>
              <a:buSzPts val="1400"/>
              <a:buFont typeface="Montserrat"/>
              <a:buChar char="+"/>
            </a:pPr>
            <a:r>
              <a:rPr lang="en">
                <a:solidFill>
                  <a:schemeClr val="dk2"/>
                </a:solidFill>
                <a:latin typeface="Montserrat"/>
                <a:ea typeface="Montserrat"/>
                <a:cs typeface="Montserrat"/>
                <a:sym typeface="Montserrat"/>
              </a:rPr>
              <a:t>More treatment units</a:t>
            </a:r>
            <a:endParaRPr>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p:nvPr/>
        </p:nvSpPr>
        <p:spPr>
          <a:xfrm>
            <a:off x="311700" y="1782517"/>
            <a:ext cx="8520600" cy="191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Survey Design</a:t>
            </a:r>
            <a:endParaRPr i="1">
              <a:latin typeface="Montserrat"/>
              <a:ea typeface="Montserrat"/>
              <a:cs typeface="Montserrat"/>
              <a:sym typeface="Montserrat"/>
            </a:endParaRPr>
          </a:p>
        </p:txBody>
      </p:sp>
      <p:sp>
        <p:nvSpPr>
          <p:cNvPr id="310" name="Google Shape;31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Methodology</a:t>
            </a:r>
            <a:endParaRPr>
              <a:solidFill>
                <a:srgbClr val="005AC0"/>
              </a:solidFill>
              <a:latin typeface="Montserrat SemiBold"/>
              <a:ea typeface="Montserrat SemiBold"/>
              <a:cs typeface="Montserrat SemiBold"/>
              <a:sym typeface="Montserrat SemiBold"/>
            </a:endParaRPr>
          </a:p>
        </p:txBody>
      </p:sp>
      <p:sp>
        <p:nvSpPr>
          <p:cNvPr id="311" name="Google Shape;311;p40"/>
          <p:cNvSpPr/>
          <p:nvPr/>
        </p:nvSpPr>
        <p:spPr>
          <a:xfrm>
            <a:off x="740648" y="2200995"/>
            <a:ext cx="1614900" cy="1390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Demographic Questions</a:t>
            </a:r>
            <a:endParaRPr i="1" sz="1300">
              <a:solidFill>
                <a:schemeClr val="dk2"/>
              </a:solidFill>
              <a:latin typeface="Montserrat"/>
              <a:ea typeface="Montserrat"/>
              <a:cs typeface="Montserrat"/>
              <a:sym typeface="Montserrat"/>
            </a:endParaRPr>
          </a:p>
        </p:txBody>
      </p:sp>
      <p:sp>
        <p:nvSpPr>
          <p:cNvPr id="312" name="Google Shape;312;p40"/>
          <p:cNvSpPr/>
          <p:nvPr/>
        </p:nvSpPr>
        <p:spPr>
          <a:xfrm>
            <a:off x="2784388" y="2200995"/>
            <a:ext cx="1614900" cy="1390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Pre-Test</a:t>
            </a:r>
            <a:endParaRPr i="1" sz="1300">
              <a:solidFill>
                <a:schemeClr val="dk2"/>
              </a:solidFill>
              <a:latin typeface="Montserrat"/>
              <a:ea typeface="Montserrat"/>
              <a:cs typeface="Montserrat"/>
              <a:sym typeface="Montserrat"/>
            </a:endParaRPr>
          </a:p>
        </p:txBody>
      </p:sp>
      <p:sp>
        <p:nvSpPr>
          <p:cNvPr id="313" name="Google Shape;313;p40"/>
          <p:cNvSpPr/>
          <p:nvPr/>
        </p:nvSpPr>
        <p:spPr>
          <a:xfrm>
            <a:off x="4828121" y="2200995"/>
            <a:ext cx="1614900" cy="66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Treatment Course</a:t>
            </a:r>
            <a:endParaRPr i="1" sz="1300">
              <a:solidFill>
                <a:schemeClr val="dk2"/>
              </a:solidFill>
              <a:latin typeface="Montserrat"/>
              <a:ea typeface="Montserrat"/>
              <a:cs typeface="Montserrat"/>
              <a:sym typeface="Montserrat"/>
            </a:endParaRPr>
          </a:p>
        </p:txBody>
      </p:sp>
      <p:sp>
        <p:nvSpPr>
          <p:cNvPr id="314" name="Google Shape;314;p40"/>
          <p:cNvSpPr/>
          <p:nvPr/>
        </p:nvSpPr>
        <p:spPr>
          <a:xfrm>
            <a:off x="6871868" y="2200995"/>
            <a:ext cx="1614900" cy="13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Post-Test</a:t>
            </a:r>
            <a:endParaRPr i="1" sz="1300">
              <a:solidFill>
                <a:schemeClr val="dk2"/>
              </a:solidFill>
              <a:latin typeface="Montserrat"/>
              <a:ea typeface="Montserrat"/>
              <a:cs typeface="Montserrat"/>
              <a:sym typeface="Montserrat"/>
            </a:endParaRPr>
          </a:p>
        </p:txBody>
      </p:sp>
      <p:sp>
        <p:nvSpPr>
          <p:cNvPr id="315" name="Google Shape;315;p40"/>
          <p:cNvSpPr/>
          <p:nvPr/>
        </p:nvSpPr>
        <p:spPr>
          <a:xfrm>
            <a:off x="4828121" y="2924725"/>
            <a:ext cx="1614900" cy="66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Control Course</a:t>
            </a:r>
            <a:endParaRPr i="1" sz="1300">
              <a:solidFill>
                <a:schemeClr val="dk2"/>
              </a:solidFill>
              <a:latin typeface="Montserrat"/>
              <a:ea typeface="Montserrat"/>
              <a:cs typeface="Montserrat"/>
              <a:sym typeface="Montserrat"/>
            </a:endParaRPr>
          </a:p>
        </p:txBody>
      </p:sp>
      <p:cxnSp>
        <p:nvCxnSpPr>
          <p:cNvPr id="316" name="Google Shape;316;p40"/>
          <p:cNvCxnSpPr>
            <a:stCxn id="311" idx="3"/>
            <a:endCxn id="312" idx="1"/>
          </p:cNvCxnSpPr>
          <p:nvPr/>
        </p:nvCxnSpPr>
        <p:spPr>
          <a:xfrm>
            <a:off x="2355548" y="2896395"/>
            <a:ext cx="428700" cy="6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317" name="Google Shape;317;p40"/>
          <p:cNvCxnSpPr>
            <a:stCxn id="312" idx="3"/>
            <a:endCxn id="313" idx="1"/>
          </p:cNvCxnSpPr>
          <p:nvPr/>
        </p:nvCxnSpPr>
        <p:spPr>
          <a:xfrm flipH="1" rot="10800000">
            <a:off x="4399288" y="2534595"/>
            <a:ext cx="428700" cy="361800"/>
          </a:xfrm>
          <a:prstGeom prst="bentConnector3">
            <a:avLst>
              <a:gd fmla="val 50015" name="adj1"/>
            </a:avLst>
          </a:prstGeom>
          <a:noFill/>
          <a:ln cap="flat" cmpd="sng" w="9525">
            <a:solidFill>
              <a:schemeClr val="dk2"/>
            </a:solidFill>
            <a:prstDash val="solid"/>
            <a:round/>
            <a:headEnd len="med" w="med" type="none"/>
            <a:tailEnd len="med" w="med" type="triangle"/>
          </a:ln>
        </p:spPr>
      </p:cxnSp>
      <p:cxnSp>
        <p:nvCxnSpPr>
          <p:cNvPr id="318" name="Google Shape;318;p40"/>
          <p:cNvCxnSpPr>
            <a:stCxn id="312" idx="3"/>
            <a:endCxn id="315" idx="1"/>
          </p:cNvCxnSpPr>
          <p:nvPr/>
        </p:nvCxnSpPr>
        <p:spPr>
          <a:xfrm>
            <a:off x="4399288" y="2896395"/>
            <a:ext cx="428700" cy="361800"/>
          </a:xfrm>
          <a:prstGeom prst="bentConnector3">
            <a:avLst>
              <a:gd fmla="val 50015" name="adj1"/>
            </a:avLst>
          </a:prstGeom>
          <a:noFill/>
          <a:ln cap="flat" cmpd="sng" w="9525">
            <a:solidFill>
              <a:schemeClr val="dk2"/>
            </a:solidFill>
            <a:prstDash val="solid"/>
            <a:round/>
            <a:headEnd len="med" w="med" type="none"/>
            <a:tailEnd len="med" w="med" type="triangle"/>
          </a:ln>
        </p:spPr>
      </p:cxnSp>
      <p:cxnSp>
        <p:nvCxnSpPr>
          <p:cNvPr id="319" name="Google Shape;319;p40"/>
          <p:cNvCxnSpPr>
            <a:stCxn id="313" idx="3"/>
            <a:endCxn id="314" idx="1"/>
          </p:cNvCxnSpPr>
          <p:nvPr/>
        </p:nvCxnSpPr>
        <p:spPr>
          <a:xfrm>
            <a:off x="6443021" y="2534445"/>
            <a:ext cx="428700" cy="362100"/>
          </a:xfrm>
          <a:prstGeom prst="bentConnector3">
            <a:avLst>
              <a:gd fmla="val 49990" name="adj1"/>
            </a:avLst>
          </a:prstGeom>
          <a:noFill/>
          <a:ln cap="flat" cmpd="sng" w="9525">
            <a:solidFill>
              <a:schemeClr val="dk2"/>
            </a:solidFill>
            <a:prstDash val="solid"/>
            <a:round/>
            <a:headEnd len="med" w="med" type="none"/>
            <a:tailEnd len="med" w="med" type="triangle"/>
          </a:ln>
        </p:spPr>
      </p:cxnSp>
      <p:cxnSp>
        <p:nvCxnSpPr>
          <p:cNvPr id="320" name="Google Shape;320;p40"/>
          <p:cNvCxnSpPr>
            <a:stCxn id="315" idx="3"/>
            <a:endCxn id="314" idx="1"/>
          </p:cNvCxnSpPr>
          <p:nvPr/>
        </p:nvCxnSpPr>
        <p:spPr>
          <a:xfrm flipH="1" rot="10800000">
            <a:off x="6443021" y="2896375"/>
            <a:ext cx="428700" cy="361800"/>
          </a:xfrm>
          <a:prstGeom prst="bentConnector3">
            <a:avLst>
              <a:gd fmla="val 49990" name="adj1"/>
            </a:avLst>
          </a:prstGeom>
          <a:noFill/>
          <a:ln cap="flat" cmpd="sng" w="9525">
            <a:solidFill>
              <a:schemeClr val="dk2"/>
            </a:solidFill>
            <a:prstDash val="solid"/>
            <a:round/>
            <a:headEnd len="med" w="med" type="none"/>
            <a:tailEnd len="med" w="med" type="triangle"/>
          </a:ln>
        </p:spPr>
      </p:cxnSp>
      <p:sp>
        <p:nvSpPr>
          <p:cNvPr id="321" name="Google Shape;321;p40"/>
          <p:cNvSpPr txBox="1"/>
          <p:nvPr/>
        </p:nvSpPr>
        <p:spPr>
          <a:xfrm>
            <a:off x="3239300" y="4182900"/>
            <a:ext cx="55275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i="1" lang="en" sz="1300">
                <a:solidFill>
                  <a:srgbClr val="005AC0"/>
                </a:solidFill>
                <a:latin typeface="Montserrat"/>
                <a:ea typeface="Montserrat"/>
                <a:cs typeface="Montserrat"/>
                <a:sym typeface="Montserrat"/>
              </a:rPr>
              <a:t>Pre-Post design </a:t>
            </a:r>
            <a:r>
              <a:rPr b="1" i="1" lang="en" sz="1300">
                <a:solidFill>
                  <a:srgbClr val="005AC0"/>
                </a:solidFill>
                <a:latin typeface="Montserrat"/>
                <a:ea typeface="Montserrat"/>
                <a:cs typeface="Montserrat"/>
                <a:sym typeface="Montserrat"/>
              </a:rPr>
              <a:t>reduces variability</a:t>
            </a:r>
            <a:r>
              <a:rPr i="1" lang="en" sz="1300">
                <a:solidFill>
                  <a:srgbClr val="005AC0"/>
                </a:solidFill>
                <a:latin typeface="Montserrat"/>
                <a:ea typeface="Montserrat"/>
                <a:cs typeface="Montserrat"/>
                <a:sym typeface="Montserrat"/>
              </a:rPr>
              <a:t> since we match participants to themselves; although it results in a </a:t>
            </a:r>
            <a:r>
              <a:rPr b="1" i="1" lang="en" sz="1300">
                <a:solidFill>
                  <a:srgbClr val="005AC0"/>
                </a:solidFill>
                <a:latin typeface="Montserrat"/>
                <a:ea typeface="Montserrat"/>
                <a:cs typeface="Montserrat"/>
                <a:sym typeface="Montserrat"/>
              </a:rPr>
              <a:t>longer survey</a:t>
            </a:r>
            <a:r>
              <a:rPr i="1" lang="en" sz="1300">
                <a:solidFill>
                  <a:srgbClr val="005AC0"/>
                </a:solidFill>
                <a:latin typeface="Montserrat"/>
                <a:ea typeface="Montserrat"/>
                <a:cs typeface="Montserrat"/>
                <a:sym typeface="Montserrat"/>
              </a:rPr>
              <a:t> and the pre and post </a:t>
            </a:r>
            <a:r>
              <a:rPr b="1" i="1" lang="en" sz="1300">
                <a:solidFill>
                  <a:srgbClr val="005AC0"/>
                </a:solidFill>
                <a:latin typeface="Montserrat"/>
                <a:ea typeface="Montserrat"/>
                <a:cs typeface="Montserrat"/>
                <a:sym typeface="Montserrat"/>
              </a:rPr>
              <a:t>questions need to be comparable</a:t>
            </a:r>
            <a:endParaRPr b="1" i="1" sz="1300">
              <a:solidFill>
                <a:srgbClr val="005AC0"/>
              </a:solidFill>
              <a:latin typeface="Montserrat"/>
              <a:ea typeface="Montserrat"/>
              <a:cs typeface="Montserrat"/>
              <a:sym typeface="Montserrat"/>
            </a:endParaRPr>
          </a:p>
        </p:txBody>
      </p:sp>
      <p:cxnSp>
        <p:nvCxnSpPr>
          <p:cNvPr id="322" name="Google Shape;322;p40"/>
          <p:cNvCxnSpPr>
            <a:stCxn id="321" idx="0"/>
            <a:endCxn id="323" idx="2"/>
          </p:cNvCxnSpPr>
          <p:nvPr/>
        </p:nvCxnSpPr>
        <p:spPr>
          <a:xfrm flipH="1" rot="5400000">
            <a:off x="4787150" y="2967000"/>
            <a:ext cx="591000" cy="1840800"/>
          </a:xfrm>
          <a:prstGeom prst="bentConnector3">
            <a:avLst>
              <a:gd fmla="val 50009" name="adj1"/>
            </a:avLst>
          </a:prstGeom>
          <a:noFill/>
          <a:ln cap="flat" cmpd="sng" w="19050">
            <a:solidFill>
              <a:srgbClr val="005AC0"/>
            </a:solidFill>
            <a:prstDash val="solid"/>
            <a:round/>
            <a:headEnd len="med" w="med" type="none"/>
            <a:tailEnd len="med" w="med" type="oval"/>
          </a:ln>
        </p:spPr>
      </p:cxnSp>
      <p:sp>
        <p:nvSpPr>
          <p:cNvPr id="324" name="Google Shape;324;p40"/>
          <p:cNvSpPr txBox="1"/>
          <p:nvPr/>
        </p:nvSpPr>
        <p:spPr>
          <a:xfrm>
            <a:off x="2495175" y="1057000"/>
            <a:ext cx="62718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i="1" lang="en" sz="1300">
                <a:solidFill>
                  <a:srgbClr val="005AC0"/>
                </a:solidFill>
                <a:latin typeface="Montserrat"/>
                <a:ea typeface="Montserrat"/>
                <a:cs typeface="Montserrat"/>
                <a:sym typeface="Montserrat"/>
              </a:rPr>
              <a:t>6-minute</a:t>
            </a:r>
            <a:r>
              <a:rPr i="1" lang="en" sz="1300">
                <a:solidFill>
                  <a:srgbClr val="005AC0"/>
                </a:solidFill>
                <a:latin typeface="Montserrat"/>
                <a:ea typeface="Montserrat"/>
                <a:cs typeface="Montserrat"/>
                <a:sym typeface="Montserrat"/>
              </a:rPr>
              <a:t> course on </a:t>
            </a:r>
            <a:r>
              <a:rPr i="1" lang="en" sz="1300">
                <a:solidFill>
                  <a:srgbClr val="005AC0"/>
                </a:solidFill>
                <a:latin typeface="Montserrat"/>
                <a:ea typeface="Montserrat"/>
                <a:cs typeface="Montserrat"/>
                <a:sym typeface="Montserrat"/>
              </a:rPr>
              <a:t>3 tactics</a:t>
            </a:r>
            <a:r>
              <a:rPr i="1" lang="en" sz="1300">
                <a:solidFill>
                  <a:srgbClr val="005AC0"/>
                </a:solidFill>
                <a:latin typeface="Montserrat"/>
                <a:ea typeface="Montserrat"/>
                <a:cs typeface="Montserrat"/>
                <a:sym typeface="Montserrat"/>
              </a:rPr>
              <a:t>: </a:t>
            </a:r>
            <a:r>
              <a:rPr b="1" i="1" lang="en" sz="1300">
                <a:solidFill>
                  <a:srgbClr val="005AC0"/>
                </a:solidFill>
                <a:latin typeface="Montserrat"/>
                <a:ea typeface="Montserrat"/>
                <a:cs typeface="Montserrat"/>
                <a:sym typeface="Montserrat"/>
              </a:rPr>
              <a:t>misleading graphs</a:t>
            </a:r>
            <a:r>
              <a:rPr i="1" lang="en" sz="1300">
                <a:solidFill>
                  <a:srgbClr val="005AC0"/>
                </a:solidFill>
                <a:latin typeface="Montserrat"/>
                <a:ea typeface="Montserrat"/>
                <a:cs typeface="Montserrat"/>
                <a:sym typeface="Montserrat"/>
              </a:rPr>
              <a:t> (currently taught by First Draft), </a:t>
            </a:r>
            <a:r>
              <a:rPr b="1" i="1" lang="en" sz="1300">
                <a:solidFill>
                  <a:srgbClr val="005AC0"/>
                </a:solidFill>
                <a:latin typeface="Montserrat"/>
                <a:ea typeface="Montserrat"/>
                <a:cs typeface="Montserrat"/>
                <a:sym typeface="Montserrat"/>
              </a:rPr>
              <a:t>anecdotes </a:t>
            </a:r>
            <a:r>
              <a:rPr i="1" lang="en" sz="1300">
                <a:solidFill>
                  <a:srgbClr val="005AC0"/>
                </a:solidFill>
                <a:latin typeface="Montserrat"/>
                <a:ea typeface="Montserrat"/>
                <a:cs typeface="Montserrat"/>
                <a:sym typeface="Montserrat"/>
              </a:rPr>
              <a:t>(new), and </a:t>
            </a:r>
            <a:r>
              <a:rPr b="1" i="1" lang="en" sz="1300">
                <a:solidFill>
                  <a:srgbClr val="005AC0"/>
                </a:solidFill>
                <a:latin typeface="Montserrat"/>
                <a:ea typeface="Montserrat"/>
                <a:cs typeface="Montserrat"/>
                <a:sym typeface="Montserrat"/>
              </a:rPr>
              <a:t>false comparisons </a:t>
            </a:r>
            <a:r>
              <a:rPr i="1" lang="en" sz="1300">
                <a:solidFill>
                  <a:srgbClr val="005AC0"/>
                </a:solidFill>
                <a:latin typeface="Montserrat"/>
                <a:ea typeface="Montserrat"/>
                <a:cs typeface="Montserrat"/>
                <a:sym typeface="Montserrat"/>
              </a:rPr>
              <a:t>(new)</a:t>
            </a:r>
            <a:endParaRPr i="1" sz="1300">
              <a:solidFill>
                <a:srgbClr val="005AC0"/>
              </a:solidFill>
              <a:latin typeface="Montserrat"/>
              <a:ea typeface="Montserrat"/>
              <a:cs typeface="Montserrat"/>
              <a:sym typeface="Montserrat"/>
            </a:endParaRPr>
          </a:p>
        </p:txBody>
      </p:sp>
      <p:cxnSp>
        <p:nvCxnSpPr>
          <p:cNvPr id="325" name="Google Shape;325;p40"/>
          <p:cNvCxnSpPr>
            <a:stCxn id="321" idx="0"/>
            <a:endCxn id="314" idx="2"/>
          </p:cNvCxnSpPr>
          <p:nvPr/>
        </p:nvCxnSpPr>
        <p:spPr>
          <a:xfrm rot="-5400000">
            <a:off x="6545750" y="3049200"/>
            <a:ext cx="591000" cy="1676400"/>
          </a:xfrm>
          <a:prstGeom prst="bentConnector3">
            <a:avLst>
              <a:gd fmla="val 50009" name="adj1"/>
            </a:avLst>
          </a:prstGeom>
          <a:noFill/>
          <a:ln cap="flat" cmpd="sng" w="19050">
            <a:solidFill>
              <a:srgbClr val="005AC0"/>
            </a:solidFill>
            <a:prstDash val="solid"/>
            <a:round/>
            <a:headEnd len="med" w="med" type="none"/>
            <a:tailEnd len="med" w="med" type="oval"/>
          </a:ln>
        </p:spPr>
      </p:cxnSp>
      <p:cxnSp>
        <p:nvCxnSpPr>
          <p:cNvPr id="326" name="Google Shape;326;p40"/>
          <p:cNvCxnSpPr>
            <a:stCxn id="313" idx="0"/>
            <a:endCxn id="324" idx="2"/>
          </p:cNvCxnSpPr>
          <p:nvPr/>
        </p:nvCxnSpPr>
        <p:spPr>
          <a:xfrm rot="10800000">
            <a:off x="5631071" y="1672095"/>
            <a:ext cx="4500" cy="528900"/>
          </a:xfrm>
          <a:prstGeom prst="straightConnector1">
            <a:avLst/>
          </a:prstGeom>
          <a:noFill/>
          <a:ln cap="flat" cmpd="sng" w="19050">
            <a:solidFill>
              <a:srgbClr val="005AC0"/>
            </a:solidFill>
            <a:prstDash val="solid"/>
            <a:round/>
            <a:headEnd len="med" w="med" type="oval"/>
            <a:tailEnd len="med" w="med" type="none"/>
          </a:ln>
        </p:spPr>
      </p:cxnSp>
      <p:sp>
        <p:nvSpPr>
          <p:cNvPr id="327" name="Google Shape;327;p40"/>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sp>
        <p:nvSpPr>
          <p:cNvPr id="328" name="Google Shape;328;p40"/>
          <p:cNvSpPr txBox="1"/>
          <p:nvPr/>
        </p:nvSpPr>
        <p:spPr>
          <a:xfrm>
            <a:off x="833332" y="2918144"/>
            <a:ext cx="1073100" cy="5850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Montserrat"/>
                <a:ea typeface="Montserrat"/>
                <a:cs typeface="Montserrat"/>
                <a:sym typeface="Montserrat"/>
              </a:rPr>
              <a:t>Attention check </a:t>
            </a:r>
            <a:endParaRPr sz="1300">
              <a:solidFill>
                <a:schemeClr val="lt1"/>
              </a:solidFill>
              <a:latin typeface="Montserrat"/>
              <a:ea typeface="Montserrat"/>
              <a:cs typeface="Montserrat"/>
              <a:sym typeface="Montserrat"/>
            </a:endParaRPr>
          </a:p>
        </p:txBody>
      </p:sp>
      <p:sp>
        <p:nvSpPr>
          <p:cNvPr id="329" name="Google Shape;329;p40"/>
          <p:cNvSpPr txBox="1"/>
          <p:nvPr/>
        </p:nvSpPr>
        <p:spPr>
          <a:xfrm>
            <a:off x="311700" y="4182900"/>
            <a:ext cx="2201100" cy="845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000"/>
              </a:spcAft>
              <a:buNone/>
            </a:pPr>
            <a:r>
              <a:rPr b="1" i="1" lang="en" sz="1300">
                <a:solidFill>
                  <a:srgbClr val="005AC0"/>
                </a:solidFill>
                <a:latin typeface="Montserrat"/>
                <a:ea typeface="Montserrat"/>
                <a:cs typeface="Montserrat"/>
                <a:sym typeface="Montserrat"/>
              </a:rPr>
              <a:t>64%</a:t>
            </a:r>
            <a:r>
              <a:rPr i="1" lang="en" sz="1300">
                <a:solidFill>
                  <a:srgbClr val="005AC0"/>
                </a:solidFill>
                <a:latin typeface="Montserrat"/>
                <a:ea typeface="Montserrat"/>
                <a:cs typeface="Montserrat"/>
                <a:sym typeface="Montserrat"/>
              </a:rPr>
              <a:t> (641) participants passed</a:t>
            </a:r>
            <a:r>
              <a:rPr b="1" i="1" lang="en" sz="1300">
                <a:solidFill>
                  <a:srgbClr val="005AC0"/>
                </a:solidFill>
                <a:latin typeface="Montserrat"/>
                <a:ea typeface="Montserrat"/>
                <a:cs typeface="Montserrat"/>
                <a:sym typeface="Montserrat"/>
              </a:rPr>
              <a:t> both attention checks</a:t>
            </a:r>
            <a:endParaRPr b="1" i="1" sz="1300">
              <a:solidFill>
                <a:srgbClr val="005AC0"/>
              </a:solidFill>
              <a:latin typeface="Montserrat"/>
              <a:ea typeface="Montserrat"/>
              <a:cs typeface="Montserrat"/>
              <a:sym typeface="Montserrat"/>
            </a:endParaRPr>
          </a:p>
        </p:txBody>
      </p:sp>
      <p:sp>
        <p:nvSpPr>
          <p:cNvPr id="330" name="Google Shape;330;p40"/>
          <p:cNvSpPr txBox="1"/>
          <p:nvPr/>
        </p:nvSpPr>
        <p:spPr>
          <a:xfrm>
            <a:off x="2877069" y="2918144"/>
            <a:ext cx="1073100" cy="5850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Montserrat"/>
                <a:ea typeface="Montserrat"/>
                <a:cs typeface="Montserrat"/>
                <a:sym typeface="Montserrat"/>
              </a:rPr>
              <a:t>Attention check </a:t>
            </a:r>
            <a:endParaRPr sz="1300">
              <a:solidFill>
                <a:schemeClr val="lt1"/>
              </a:solidFill>
              <a:latin typeface="Montserrat"/>
              <a:ea typeface="Montserrat"/>
              <a:cs typeface="Montserrat"/>
              <a:sym typeface="Montserrat"/>
            </a:endParaRPr>
          </a:p>
        </p:txBody>
      </p:sp>
      <p:sp>
        <p:nvSpPr>
          <p:cNvPr id="323" name="Google Shape;323;p40"/>
          <p:cNvSpPr txBox="1"/>
          <p:nvPr/>
        </p:nvSpPr>
        <p:spPr>
          <a:xfrm>
            <a:off x="4004155" y="3206895"/>
            <a:ext cx="3162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300">
              <a:solidFill>
                <a:schemeClr val="lt1"/>
              </a:solidFill>
              <a:latin typeface="Montserrat"/>
              <a:ea typeface="Montserrat"/>
              <a:cs typeface="Montserrat"/>
              <a:sym typeface="Montserrat"/>
            </a:endParaRPr>
          </a:p>
        </p:txBody>
      </p:sp>
      <p:cxnSp>
        <p:nvCxnSpPr>
          <p:cNvPr id="331" name="Google Shape;331;p40"/>
          <p:cNvCxnSpPr>
            <a:stCxn id="329" idx="0"/>
            <a:endCxn id="328" idx="2"/>
          </p:cNvCxnSpPr>
          <p:nvPr/>
        </p:nvCxnSpPr>
        <p:spPr>
          <a:xfrm flipH="1" rot="5400000">
            <a:off x="1051200" y="3821850"/>
            <a:ext cx="679800" cy="42300"/>
          </a:xfrm>
          <a:prstGeom prst="bentConnector3">
            <a:avLst>
              <a:gd fmla="val 49997" name="adj1"/>
            </a:avLst>
          </a:prstGeom>
          <a:noFill/>
          <a:ln cap="flat" cmpd="sng" w="19050">
            <a:solidFill>
              <a:srgbClr val="005AC0"/>
            </a:solidFill>
            <a:prstDash val="solid"/>
            <a:round/>
            <a:headEnd len="med" w="med" type="none"/>
            <a:tailEnd len="med" w="med" type="oval"/>
          </a:ln>
        </p:spPr>
      </p:cxnSp>
      <p:cxnSp>
        <p:nvCxnSpPr>
          <p:cNvPr id="332" name="Google Shape;332;p40"/>
          <p:cNvCxnSpPr>
            <a:stCxn id="329" idx="0"/>
            <a:endCxn id="330" idx="2"/>
          </p:cNvCxnSpPr>
          <p:nvPr/>
        </p:nvCxnSpPr>
        <p:spPr>
          <a:xfrm rot="-5400000">
            <a:off x="2073000" y="2842350"/>
            <a:ext cx="679800" cy="2001300"/>
          </a:xfrm>
          <a:prstGeom prst="bentConnector3">
            <a:avLst>
              <a:gd fmla="val 49997" name="adj1"/>
            </a:avLst>
          </a:prstGeom>
          <a:noFill/>
          <a:ln cap="flat" cmpd="sng" w="19050">
            <a:solidFill>
              <a:srgbClr val="005AC0"/>
            </a:solidFill>
            <a:prstDash val="solid"/>
            <a:round/>
            <a:headEnd len="med" w="med" type="none"/>
            <a:tailEnd len="med" w="med" type="oval"/>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Pre-Post Testing with Control</a:t>
            </a:r>
            <a:endParaRPr>
              <a:solidFill>
                <a:srgbClr val="005AC0"/>
              </a:solidFill>
              <a:latin typeface="Montserrat SemiBold"/>
              <a:ea typeface="Montserrat SemiBold"/>
              <a:cs typeface="Montserrat SemiBold"/>
              <a:sym typeface="Montserrat SemiBold"/>
            </a:endParaRPr>
          </a:p>
        </p:txBody>
      </p:sp>
      <p:grpSp>
        <p:nvGrpSpPr>
          <p:cNvPr id="1038" name="Google Shape;1038;p94"/>
          <p:cNvGrpSpPr/>
          <p:nvPr/>
        </p:nvGrpSpPr>
        <p:grpSpPr>
          <a:xfrm>
            <a:off x="311675" y="1274113"/>
            <a:ext cx="3870187" cy="3586364"/>
            <a:chOff x="311700" y="969350"/>
            <a:chExt cx="4107606" cy="3348300"/>
          </a:xfrm>
        </p:grpSpPr>
        <p:sp>
          <p:nvSpPr>
            <p:cNvPr id="1039" name="Google Shape;1039;p94"/>
            <p:cNvSpPr txBox="1"/>
            <p:nvPr/>
          </p:nvSpPr>
          <p:spPr>
            <a:xfrm>
              <a:off x="311706" y="1550450"/>
              <a:ext cx="4107600" cy="2767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6AA84F"/>
                </a:buClr>
                <a:buSzPts val="1600"/>
                <a:buFont typeface="Montserrat"/>
                <a:buChar char="+"/>
              </a:pPr>
              <a:r>
                <a:rPr lang="en" sz="1600">
                  <a:solidFill>
                    <a:schemeClr val="dk2"/>
                  </a:solidFill>
                  <a:latin typeface="Montserrat"/>
                  <a:ea typeface="Montserrat"/>
                  <a:cs typeface="Montserrat"/>
                  <a:sym typeface="Montserrat"/>
                </a:rPr>
                <a:t>Reduced variability since we match participants to themselves. This means higher power overall.</a:t>
              </a:r>
              <a:endParaRPr sz="1600">
                <a:solidFill>
                  <a:schemeClr val="dk2"/>
                </a:solidFill>
                <a:latin typeface="Montserrat"/>
                <a:ea typeface="Montserrat"/>
                <a:cs typeface="Montserrat"/>
                <a:sym typeface="Montserrat"/>
              </a:endParaRPr>
            </a:p>
            <a:p>
              <a:pPr indent="-355600" lvl="0" marL="457200" rtl="0" algn="l">
                <a:lnSpc>
                  <a:spcPct val="115000"/>
                </a:lnSpc>
                <a:spcBef>
                  <a:spcPts val="1000"/>
                </a:spcBef>
                <a:spcAft>
                  <a:spcPts val="0"/>
                </a:spcAft>
                <a:buClr>
                  <a:srgbClr val="FF0000"/>
                </a:buClr>
                <a:buSzPts val="2000"/>
                <a:buFont typeface="Montserrat"/>
                <a:buChar char="-"/>
              </a:pPr>
              <a:r>
                <a:rPr lang="en" sz="1600">
                  <a:solidFill>
                    <a:schemeClr val="dk2"/>
                  </a:solidFill>
                  <a:latin typeface="Montserrat"/>
                  <a:ea typeface="Montserrat"/>
                  <a:cs typeface="Montserrat"/>
                  <a:sym typeface="Montserrat"/>
                </a:rPr>
                <a:t>Longer survey time (less time for other elements)</a:t>
              </a:r>
              <a:endParaRPr sz="1600">
                <a:solidFill>
                  <a:schemeClr val="dk2"/>
                </a:solidFill>
                <a:latin typeface="Montserrat"/>
                <a:ea typeface="Montserrat"/>
                <a:cs typeface="Montserrat"/>
                <a:sym typeface="Montserrat"/>
              </a:endParaRPr>
            </a:p>
            <a:p>
              <a:pPr indent="-355600" lvl="0" marL="457200" rtl="0" algn="l">
                <a:lnSpc>
                  <a:spcPct val="115000"/>
                </a:lnSpc>
                <a:spcBef>
                  <a:spcPts val="1000"/>
                </a:spcBef>
                <a:spcAft>
                  <a:spcPts val="1000"/>
                </a:spcAft>
                <a:buClr>
                  <a:srgbClr val="FF0000"/>
                </a:buClr>
                <a:buSzPts val="2000"/>
                <a:buFont typeface="Montserrat"/>
                <a:buChar char="-"/>
              </a:pPr>
              <a:r>
                <a:rPr lang="en" sz="1600">
                  <a:solidFill>
                    <a:schemeClr val="dk2"/>
                  </a:solidFill>
                  <a:latin typeface="Montserrat"/>
                  <a:ea typeface="Montserrat"/>
                  <a:cs typeface="Montserrat"/>
                  <a:sym typeface="Montserrat"/>
                </a:rPr>
                <a:t>Need to ensure comparability</a:t>
              </a:r>
              <a:endParaRPr sz="1600">
                <a:solidFill>
                  <a:srgbClr val="595959"/>
                </a:solidFill>
                <a:latin typeface="Montserrat"/>
                <a:ea typeface="Montserrat"/>
                <a:cs typeface="Montserrat"/>
                <a:sym typeface="Montserrat"/>
              </a:endParaRPr>
            </a:p>
          </p:txBody>
        </p:sp>
        <p:sp>
          <p:nvSpPr>
            <p:cNvPr id="1040" name="Google Shape;1040;p94"/>
            <p:cNvSpPr txBox="1"/>
            <p:nvPr/>
          </p:nvSpPr>
          <p:spPr>
            <a:xfrm>
              <a:off x="311700" y="969350"/>
              <a:ext cx="41076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600">
                  <a:solidFill>
                    <a:srgbClr val="005AC0"/>
                  </a:solidFill>
                  <a:latin typeface="Montserrat SemiBold"/>
                  <a:ea typeface="Montserrat SemiBold"/>
                  <a:cs typeface="Montserrat SemiBold"/>
                  <a:sym typeface="Montserrat SemiBold"/>
                </a:rPr>
                <a:t>Considerations</a:t>
              </a:r>
              <a:endParaRPr sz="1600">
                <a:solidFill>
                  <a:srgbClr val="005AC0"/>
                </a:solidFill>
                <a:latin typeface="Montserrat SemiBold"/>
                <a:ea typeface="Montserrat SemiBold"/>
                <a:cs typeface="Montserrat SemiBold"/>
                <a:sym typeface="Montserrat SemiBold"/>
              </a:endParaRPr>
            </a:p>
          </p:txBody>
        </p:sp>
        <p:cxnSp>
          <p:nvCxnSpPr>
            <p:cNvPr id="1041" name="Google Shape;1041;p94"/>
            <p:cNvCxnSpPr/>
            <p:nvPr/>
          </p:nvCxnSpPr>
          <p:spPr>
            <a:xfrm>
              <a:off x="311700" y="1348550"/>
              <a:ext cx="4107600" cy="0"/>
            </a:xfrm>
            <a:prstGeom prst="straightConnector1">
              <a:avLst/>
            </a:prstGeom>
            <a:noFill/>
            <a:ln cap="flat" cmpd="sng" w="9525">
              <a:solidFill>
                <a:srgbClr val="595959"/>
              </a:solidFill>
              <a:prstDash val="solid"/>
              <a:round/>
              <a:headEnd len="med" w="med" type="none"/>
              <a:tailEnd len="med" w="med" type="none"/>
            </a:ln>
          </p:spPr>
        </p:cxnSp>
      </p:grpSp>
      <p:grpSp>
        <p:nvGrpSpPr>
          <p:cNvPr id="1042" name="Google Shape;1042;p94"/>
          <p:cNvGrpSpPr/>
          <p:nvPr/>
        </p:nvGrpSpPr>
        <p:grpSpPr>
          <a:xfrm>
            <a:off x="4962125" y="1274113"/>
            <a:ext cx="3870186" cy="3586364"/>
            <a:chOff x="4714875" y="969350"/>
            <a:chExt cx="4107606" cy="3348300"/>
          </a:xfrm>
        </p:grpSpPr>
        <p:sp>
          <p:nvSpPr>
            <p:cNvPr id="1043" name="Google Shape;1043;p94"/>
            <p:cNvSpPr txBox="1"/>
            <p:nvPr/>
          </p:nvSpPr>
          <p:spPr>
            <a:xfrm>
              <a:off x="4714881" y="1550450"/>
              <a:ext cx="4107600" cy="2767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Each topic has a pair of examples. We randomize which pair element is used pre and post test per participant.</a:t>
              </a:r>
              <a:endParaRPr sz="1600">
                <a:solidFill>
                  <a:schemeClr val="dk2"/>
                </a:solidFill>
                <a:latin typeface="Montserrat"/>
                <a:ea typeface="Montserrat"/>
                <a:cs typeface="Montserrat"/>
                <a:sym typeface="Montserrat"/>
              </a:endParaRPr>
            </a:p>
            <a:p>
              <a:pPr indent="-330200" lvl="0" marL="457200" rtl="0" algn="l">
                <a:lnSpc>
                  <a:spcPct val="115000"/>
                </a:lnSpc>
                <a:spcBef>
                  <a:spcPts val="1000"/>
                </a:spcBef>
                <a:spcAft>
                  <a:spcPts val="1000"/>
                </a:spcAft>
                <a:buClr>
                  <a:schemeClr val="dk2"/>
                </a:buClr>
                <a:buSzPts val="1600"/>
                <a:buFont typeface="Montserrat"/>
                <a:buChar char="●"/>
              </a:pPr>
              <a:r>
                <a:rPr lang="en" sz="1600">
                  <a:solidFill>
                    <a:schemeClr val="dk2"/>
                  </a:solidFill>
                  <a:latin typeface="Montserrat"/>
                  <a:ea typeface="Montserrat"/>
                  <a:cs typeface="Montserrat"/>
                  <a:sym typeface="Montserrat"/>
                </a:rPr>
                <a:t>Control group has a neutral treatment teaching them about sleep (using comparable format)</a:t>
              </a:r>
              <a:endParaRPr sz="1600">
                <a:solidFill>
                  <a:srgbClr val="595959"/>
                </a:solidFill>
                <a:latin typeface="Montserrat"/>
                <a:ea typeface="Montserrat"/>
                <a:cs typeface="Montserrat"/>
                <a:sym typeface="Montserrat"/>
              </a:endParaRPr>
            </a:p>
          </p:txBody>
        </p:sp>
        <p:sp>
          <p:nvSpPr>
            <p:cNvPr id="1044" name="Google Shape;1044;p94"/>
            <p:cNvSpPr txBox="1"/>
            <p:nvPr/>
          </p:nvSpPr>
          <p:spPr>
            <a:xfrm>
              <a:off x="4714875" y="969350"/>
              <a:ext cx="41076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600">
                  <a:solidFill>
                    <a:srgbClr val="005AC0"/>
                  </a:solidFill>
                  <a:latin typeface="Montserrat SemiBold"/>
                  <a:ea typeface="Montserrat SemiBold"/>
                  <a:cs typeface="Montserrat SemiBold"/>
                  <a:sym typeface="Montserrat SemiBold"/>
                </a:rPr>
                <a:t>Design</a:t>
              </a:r>
              <a:endParaRPr sz="1600">
                <a:solidFill>
                  <a:srgbClr val="005AC0"/>
                </a:solidFill>
                <a:latin typeface="Montserrat SemiBold"/>
                <a:ea typeface="Montserrat SemiBold"/>
                <a:cs typeface="Montserrat SemiBold"/>
                <a:sym typeface="Montserrat SemiBold"/>
              </a:endParaRPr>
            </a:p>
          </p:txBody>
        </p:sp>
        <p:cxnSp>
          <p:nvCxnSpPr>
            <p:cNvPr id="1045" name="Google Shape;1045;p94"/>
            <p:cNvCxnSpPr/>
            <p:nvPr/>
          </p:nvCxnSpPr>
          <p:spPr>
            <a:xfrm>
              <a:off x="4714875" y="1348550"/>
              <a:ext cx="4107600" cy="0"/>
            </a:xfrm>
            <a:prstGeom prst="straightConnector1">
              <a:avLst/>
            </a:prstGeom>
            <a:noFill/>
            <a:ln cap="flat" cmpd="sng" w="9525">
              <a:solidFill>
                <a:srgbClr val="595959"/>
              </a:solidFill>
              <a:prstDash val="solid"/>
              <a:round/>
              <a:headEnd len="med" w="med" type="none"/>
              <a:tailEnd len="med" w="med" type="none"/>
            </a:ln>
          </p:spPr>
        </p:cxnSp>
      </p:grpSp>
      <p:cxnSp>
        <p:nvCxnSpPr>
          <p:cNvPr id="1046" name="Google Shape;1046;p94"/>
          <p:cNvCxnSpPr/>
          <p:nvPr/>
        </p:nvCxnSpPr>
        <p:spPr>
          <a:xfrm>
            <a:off x="4572000" y="1413077"/>
            <a:ext cx="0" cy="3469500"/>
          </a:xfrm>
          <a:prstGeom prst="straightConnector1">
            <a:avLst/>
          </a:prstGeom>
          <a:noFill/>
          <a:ln cap="flat" cmpd="sng" w="9525">
            <a:solidFill>
              <a:srgbClr val="595959"/>
            </a:solidFill>
            <a:prstDash val="dash"/>
            <a:round/>
            <a:headEnd len="med" w="med" type="none"/>
            <a:tailEnd len="med" w="med" type="none"/>
          </a:ln>
        </p:spPr>
      </p:cxnSp>
      <p:sp>
        <p:nvSpPr>
          <p:cNvPr id="1047" name="Google Shape;1047;p94"/>
          <p:cNvSpPr/>
          <p:nvPr/>
        </p:nvSpPr>
        <p:spPr>
          <a:xfrm>
            <a:off x="4539021" y="2874377"/>
            <a:ext cx="159300" cy="388500"/>
          </a:xfrm>
          <a:prstGeom prst="chevron">
            <a:avLst>
              <a:gd fmla="val 50000" name="adj"/>
            </a:avLst>
          </a:prstGeom>
          <a:solidFill>
            <a:srgbClr val="005A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4"/>
          <p:cNvSpPr/>
          <p:nvPr/>
        </p:nvSpPr>
        <p:spPr>
          <a:xfrm>
            <a:off x="4460662" y="2932861"/>
            <a:ext cx="118200" cy="271500"/>
          </a:xfrm>
          <a:prstGeom prst="chevron">
            <a:avLst>
              <a:gd fmla="val 50000" name="adj"/>
            </a:avLst>
          </a:prstGeom>
          <a:solidFill>
            <a:srgbClr val="4280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Treatment Overview</a:t>
            </a:r>
            <a:endParaRPr>
              <a:solidFill>
                <a:srgbClr val="005AC0"/>
              </a:solidFill>
              <a:latin typeface="Montserrat SemiBold"/>
              <a:ea typeface="Montserrat SemiBold"/>
              <a:cs typeface="Montserrat SemiBold"/>
              <a:sym typeface="Montserrat SemiBold"/>
            </a:endParaRPr>
          </a:p>
        </p:txBody>
      </p:sp>
      <p:sp>
        <p:nvSpPr>
          <p:cNvPr id="1054" name="Google Shape;1054;p95"/>
          <p:cNvSpPr txBox="1"/>
          <p:nvPr>
            <p:ph idx="1" type="body"/>
          </p:nvPr>
        </p:nvSpPr>
        <p:spPr>
          <a:xfrm>
            <a:off x="311700" y="1228675"/>
            <a:ext cx="7894200" cy="2612100"/>
          </a:xfrm>
          <a:prstGeom prst="rect">
            <a:avLst/>
          </a:prstGeom>
        </p:spPr>
        <p:txBody>
          <a:bodyPr anchorCtr="0" anchor="t" bIns="91425" lIns="91425" spcFirstLastPara="1" rIns="91425" wrap="square" tIns="91425">
            <a:normAutofit fontScale="92500" lnSpcReduction="20000"/>
          </a:bodyPr>
          <a:lstStyle/>
          <a:p>
            <a:pPr indent="-322580" lvl="0" marL="457200" rtl="0" algn="l">
              <a:lnSpc>
                <a:spcPct val="105000"/>
              </a:lnSpc>
              <a:spcBef>
                <a:spcPts val="0"/>
              </a:spcBef>
              <a:spcAft>
                <a:spcPts val="0"/>
              </a:spcAft>
              <a:buClr>
                <a:srgbClr val="005AC0"/>
              </a:buClr>
              <a:buSzPct val="100000"/>
              <a:buFont typeface="Montserrat"/>
              <a:buAutoNum type="arabicPeriod"/>
            </a:pPr>
            <a:r>
              <a:rPr lang="en" sz="1600">
                <a:latin typeface="Montserrat"/>
                <a:ea typeface="Montserrat"/>
                <a:cs typeface="Montserrat"/>
                <a:sym typeface="Montserrat"/>
              </a:rPr>
              <a:t>Mini-course focused on </a:t>
            </a:r>
            <a:r>
              <a:rPr b="1" lang="en" sz="1600">
                <a:latin typeface="Montserrat"/>
                <a:ea typeface="Montserrat"/>
                <a:cs typeface="Montserrat"/>
                <a:sym typeface="Montserrat"/>
              </a:rPr>
              <a:t>3 tactics</a:t>
            </a:r>
            <a:endParaRPr b="1" sz="1600">
              <a:latin typeface="Montserrat"/>
              <a:ea typeface="Montserrat"/>
              <a:cs typeface="Montserrat"/>
              <a:sym typeface="Montserrat"/>
            </a:endParaRPr>
          </a:p>
          <a:p>
            <a:pPr indent="-322580" lvl="1" marL="914400" rtl="0" algn="l">
              <a:lnSpc>
                <a:spcPct val="105000"/>
              </a:lnSpc>
              <a:spcBef>
                <a:spcPts val="2000"/>
              </a:spcBef>
              <a:spcAft>
                <a:spcPts val="0"/>
              </a:spcAft>
              <a:buSzPct val="100000"/>
              <a:buFont typeface="Montserrat"/>
              <a:buAutoNum type="alphaLcPeriod"/>
            </a:pPr>
            <a:r>
              <a:rPr lang="en" sz="1600">
                <a:latin typeface="Montserrat"/>
                <a:ea typeface="Montserrat"/>
                <a:cs typeface="Montserrat"/>
                <a:sym typeface="Montserrat"/>
              </a:rPr>
              <a:t>Misleading graphs (original course)</a:t>
            </a:r>
            <a:endParaRPr sz="1600">
              <a:latin typeface="Montserrat"/>
              <a:ea typeface="Montserrat"/>
              <a:cs typeface="Montserrat"/>
              <a:sym typeface="Montserrat"/>
            </a:endParaRPr>
          </a:p>
          <a:p>
            <a:pPr indent="-322580" lvl="1" marL="914400" rtl="0" algn="l">
              <a:lnSpc>
                <a:spcPct val="105000"/>
              </a:lnSpc>
              <a:spcBef>
                <a:spcPts val="2000"/>
              </a:spcBef>
              <a:spcAft>
                <a:spcPts val="0"/>
              </a:spcAft>
              <a:buSzPct val="100000"/>
              <a:buFont typeface="Montserrat"/>
              <a:buAutoNum type="alphaLcPeriod"/>
            </a:pPr>
            <a:r>
              <a:rPr lang="en" sz="1600">
                <a:latin typeface="Montserrat"/>
                <a:ea typeface="Montserrat"/>
                <a:cs typeface="Montserrat"/>
                <a:sym typeface="Montserrat"/>
              </a:rPr>
              <a:t>Anecdotes (new!)</a:t>
            </a:r>
            <a:endParaRPr sz="1600">
              <a:latin typeface="Montserrat"/>
              <a:ea typeface="Montserrat"/>
              <a:cs typeface="Montserrat"/>
              <a:sym typeface="Montserrat"/>
            </a:endParaRPr>
          </a:p>
          <a:p>
            <a:pPr indent="-322580" lvl="1" marL="914400" rtl="0" algn="l">
              <a:lnSpc>
                <a:spcPct val="105000"/>
              </a:lnSpc>
              <a:spcBef>
                <a:spcPts val="2000"/>
              </a:spcBef>
              <a:spcAft>
                <a:spcPts val="0"/>
              </a:spcAft>
              <a:buSzPct val="100000"/>
              <a:buFont typeface="Montserrat"/>
              <a:buAutoNum type="alphaLcPeriod"/>
            </a:pPr>
            <a:r>
              <a:rPr lang="en" sz="1600">
                <a:latin typeface="Montserrat"/>
                <a:ea typeface="Montserrat"/>
                <a:cs typeface="Montserrat"/>
                <a:sym typeface="Montserrat"/>
              </a:rPr>
              <a:t>False Comparisons (new!)</a:t>
            </a:r>
            <a:endParaRPr sz="1600">
              <a:latin typeface="Montserrat"/>
              <a:ea typeface="Montserrat"/>
              <a:cs typeface="Montserrat"/>
              <a:sym typeface="Montserrat"/>
            </a:endParaRPr>
          </a:p>
          <a:p>
            <a:pPr indent="-322580" lvl="0" marL="457200" rtl="0" algn="l">
              <a:lnSpc>
                <a:spcPct val="105000"/>
              </a:lnSpc>
              <a:spcBef>
                <a:spcPts val="2000"/>
              </a:spcBef>
              <a:spcAft>
                <a:spcPts val="0"/>
              </a:spcAft>
              <a:buClr>
                <a:srgbClr val="005AC0"/>
              </a:buClr>
              <a:buSzPct val="100000"/>
              <a:buFont typeface="Montserrat"/>
              <a:buAutoNum type="arabicPeriod"/>
            </a:pPr>
            <a:r>
              <a:rPr b="1" lang="en" sz="1600">
                <a:latin typeface="Montserrat"/>
                <a:ea typeface="Montserrat"/>
                <a:cs typeface="Montserrat"/>
                <a:sym typeface="Montserrat"/>
              </a:rPr>
              <a:t>Enhanced delivery</a:t>
            </a:r>
            <a:r>
              <a:rPr lang="en" sz="1600">
                <a:latin typeface="Montserrat"/>
                <a:ea typeface="Montserrat"/>
                <a:cs typeface="Montserrat"/>
                <a:sym typeface="Montserrat"/>
              </a:rPr>
              <a:t> with more interactivity</a:t>
            </a:r>
            <a:endParaRPr sz="1600">
              <a:latin typeface="Montserrat"/>
              <a:ea typeface="Montserrat"/>
              <a:cs typeface="Montserrat"/>
              <a:sym typeface="Montserrat"/>
            </a:endParaRPr>
          </a:p>
          <a:p>
            <a:pPr indent="-322580" lvl="0" marL="457200" rtl="0" algn="l">
              <a:lnSpc>
                <a:spcPct val="105000"/>
              </a:lnSpc>
              <a:spcBef>
                <a:spcPts val="2000"/>
              </a:spcBef>
              <a:spcAft>
                <a:spcPts val="2000"/>
              </a:spcAft>
              <a:buClr>
                <a:srgbClr val="005AC0"/>
              </a:buClr>
              <a:buSzPct val="100000"/>
              <a:buFont typeface="Montserrat"/>
              <a:buAutoNum type="arabicPeriod"/>
            </a:pPr>
            <a:r>
              <a:rPr lang="en" sz="1600">
                <a:latin typeface="Montserrat"/>
                <a:ea typeface="Montserrat"/>
                <a:cs typeface="Montserrat"/>
                <a:sym typeface="Montserrat"/>
              </a:rPr>
              <a:t>6 minute </a:t>
            </a:r>
            <a:r>
              <a:rPr b="1" lang="en" sz="1600">
                <a:latin typeface="Montserrat"/>
                <a:ea typeface="Montserrat"/>
                <a:cs typeface="Montserrat"/>
                <a:sym typeface="Montserrat"/>
              </a:rPr>
              <a:t>control course</a:t>
            </a:r>
            <a:r>
              <a:rPr lang="en" sz="1600">
                <a:latin typeface="Montserrat"/>
                <a:ea typeface="Montserrat"/>
                <a:cs typeface="Montserrat"/>
                <a:sym typeface="Montserrat"/>
              </a:rPr>
              <a:t> that is independent from outcomes</a:t>
            </a:r>
            <a:endParaRPr i="1" sz="1600">
              <a:highlight>
                <a:schemeClr val="accent6"/>
              </a:highlight>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Treatment - New Tactics</a:t>
            </a:r>
            <a:endParaRPr>
              <a:solidFill>
                <a:srgbClr val="005AC0"/>
              </a:solidFill>
              <a:latin typeface="Montserrat SemiBold"/>
              <a:ea typeface="Montserrat SemiBold"/>
              <a:cs typeface="Montserrat SemiBold"/>
              <a:sym typeface="Montserrat SemiBold"/>
            </a:endParaRPr>
          </a:p>
        </p:txBody>
      </p:sp>
      <p:pic>
        <p:nvPicPr>
          <p:cNvPr id="1060" name="Google Shape;1060;p96"/>
          <p:cNvPicPr preferRelativeResize="0"/>
          <p:nvPr/>
        </p:nvPicPr>
        <p:blipFill>
          <a:blip r:embed="rId3">
            <a:alphaModFix/>
          </a:blip>
          <a:stretch>
            <a:fillRect/>
          </a:stretch>
        </p:blipFill>
        <p:spPr>
          <a:xfrm>
            <a:off x="497637" y="910625"/>
            <a:ext cx="8148725" cy="4232874"/>
          </a:xfrm>
          <a:prstGeom prst="rect">
            <a:avLst/>
          </a:prstGeom>
          <a:noFill/>
          <a:ln>
            <a:noFill/>
          </a:ln>
        </p:spPr>
      </p:pic>
      <p:sp>
        <p:nvSpPr>
          <p:cNvPr id="1061" name="Google Shape;1061;p96"/>
          <p:cNvSpPr/>
          <p:nvPr/>
        </p:nvSpPr>
        <p:spPr>
          <a:xfrm>
            <a:off x="3914728" y="4458266"/>
            <a:ext cx="588600" cy="667200"/>
          </a:xfrm>
          <a:prstGeom prst="rect">
            <a:avLst/>
          </a:prstGeom>
          <a:noFill/>
          <a:ln cap="flat" cmpd="sng" w="38100">
            <a:solidFill>
              <a:srgbClr val="005A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6"/>
          <p:cNvSpPr/>
          <p:nvPr/>
        </p:nvSpPr>
        <p:spPr>
          <a:xfrm>
            <a:off x="4964977" y="1832214"/>
            <a:ext cx="588600" cy="667200"/>
          </a:xfrm>
          <a:prstGeom prst="rect">
            <a:avLst/>
          </a:prstGeom>
          <a:noFill/>
          <a:ln cap="flat" cmpd="sng" w="38100">
            <a:solidFill>
              <a:srgbClr val="005A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Treatment - Delivery</a:t>
            </a:r>
            <a:endParaRPr>
              <a:solidFill>
                <a:srgbClr val="005AC0"/>
              </a:solidFill>
              <a:latin typeface="Montserrat SemiBold"/>
              <a:ea typeface="Montserrat SemiBold"/>
              <a:cs typeface="Montserrat SemiBold"/>
              <a:sym typeface="Montserrat SemiBold"/>
            </a:endParaRPr>
          </a:p>
        </p:txBody>
      </p:sp>
      <p:sp>
        <p:nvSpPr>
          <p:cNvPr id="1068" name="Google Shape;1068;p97"/>
          <p:cNvSpPr/>
          <p:nvPr/>
        </p:nvSpPr>
        <p:spPr>
          <a:xfrm>
            <a:off x="1518663" y="1186238"/>
            <a:ext cx="1187700" cy="63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005AC0"/>
                </a:solidFill>
                <a:latin typeface="Montserrat SemiBold"/>
                <a:ea typeface="Montserrat SemiBold"/>
                <a:cs typeface="Montserrat SemiBold"/>
                <a:sym typeface="Montserrat SemiBold"/>
              </a:rPr>
              <a:t>SMS Style Snippets</a:t>
            </a:r>
            <a:endParaRPr i="1">
              <a:latin typeface="Montserrat"/>
              <a:ea typeface="Montserrat"/>
              <a:cs typeface="Montserrat"/>
              <a:sym typeface="Montserrat"/>
            </a:endParaRPr>
          </a:p>
        </p:txBody>
      </p:sp>
      <p:sp>
        <p:nvSpPr>
          <p:cNvPr id="1069" name="Google Shape;1069;p97"/>
          <p:cNvSpPr/>
          <p:nvPr/>
        </p:nvSpPr>
        <p:spPr>
          <a:xfrm>
            <a:off x="1447876" y="2542900"/>
            <a:ext cx="1459200" cy="63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005AC0"/>
                </a:solidFill>
                <a:latin typeface="Montserrat SemiBold"/>
                <a:ea typeface="Montserrat SemiBold"/>
                <a:cs typeface="Montserrat SemiBold"/>
                <a:sym typeface="Montserrat SemiBold"/>
              </a:rPr>
              <a:t>Infographics</a:t>
            </a:r>
            <a:endParaRPr i="1">
              <a:latin typeface="Montserrat"/>
              <a:ea typeface="Montserrat"/>
              <a:cs typeface="Montserrat"/>
              <a:sym typeface="Montserrat"/>
            </a:endParaRPr>
          </a:p>
        </p:txBody>
      </p:sp>
      <p:pic>
        <p:nvPicPr>
          <p:cNvPr id="1070" name="Google Shape;1070;p97"/>
          <p:cNvPicPr preferRelativeResize="0"/>
          <p:nvPr/>
        </p:nvPicPr>
        <p:blipFill rotWithShape="1">
          <a:blip r:embed="rId3">
            <a:alphaModFix/>
          </a:blip>
          <a:srcRect b="32258" l="0" r="0" t="0"/>
          <a:stretch/>
        </p:blipFill>
        <p:spPr>
          <a:xfrm>
            <a:off x="4164825" y="3722171"/>
            <a:ext cx="4540300" cy="1030575"/>
          </a:xfrm>
          <a:prstGeom prst="rect">
            <a:avLst/>
          </a:prstGeom>
          <a:noFill/>
          <a:ln>
            <a:noFill/>
          </a:ln>
        </p:spPr>
      </p:pic>
      <p:pic>
        <p:nvPicPr>
          <p:cNvPr id="1071" name="Google Shape;1071;p97"/>
          <p:cNvPicPr preferRelativeResize="0"/>
          <p:nvPr/>
        </p:nvPicPr>
        <p:blipFill>
          <a:blip r:embed="rId4">
            <a:alphaModFix/>
          </a:blip>
          <a:stretch>
            <a:fillRect/>
          </a:stretch>
        </p:blipFill>
        <p:spPr>
          <a:xfrm>
            <a:off x="166300" y="1987175"/>
            <a:ext cx="3892425" cy="281475"/>
          </a:xfrm>
          <a:prstGeom prst="rect">
            <a:avLst/>
          </a:prstGeom>
          <a:noFill/>
          <a:ln>
            <a:noFill/>
          </a:ln>
        </p:spPr>
      </p:pic>
      <p:sp>
        <p:nvSpPr>
          <p:cNvPr id="1072" name="Google Shape;1072;p97"/>
          <p:cNvSpPr/>
          <p:nvPr/>
        </p:nvSpPr>
        <p:spPr>
          <a:xfrm>
            <a:off x="5841125" y="1186250"/>
            <a:ext cx="1187700" cy="63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005AC0"/>
                </a:solidFill>
                <a:latin typeface="Montserrat SemiBold"/>
                <a:ea typeface="Montserrat SemiBold"/>
                <a:cs typeface="Montserrat SemiBold"/>
                <a:sym typeface="Montserrat SemiBold"/>
              </a:rPr>
              <a:t>Examples</a:t>
            </a:r>
            <a:endParaRPr i="1">
              <a:latin typeface="Montserrat"/>
              <a:ea typeface="Montserrat"/>
              <a:cs typeface="Montserrat"/>
              <a:sym typeface="Montserrat"/>
            </a:endParaRPr>
          </a:p>
        </p:txBody>
      </p:sp>
      <p:pic>
        <p:nvPicPr>
          <p:cNvPr id="1073" name="Google Shape;1073;p97"/>
          <p:cNvPicPr preferRelativeResize="0"/>
          <p:nvPr/>
        </p:nvPicPr>
        <p:blipFill rotWithShape="1">
          <a:blip r:embed="rId5">
            <a:alphaModFix/>
          </a:blip>
          <a:srcRect b="5649" l="5960" r="6258" t="8624"/>
          <a:stretch/>
        </p:blipFill>
        <p:spPr>
          <a:xfrm>
            <a:off x="1317913" y="3449538"/>
            <a:ext cx="1589225" cy="1575825"/>
          </a:xfrm>
          <a:prstGeom prst="rect">
            <a:avLst/>
          </a:prstGeom>
          <a:noFill/>
          <a:ln>
            <a:noFill/>
          </a:ln>
        </p:spPr>
      </p:pic>
      <p:pic>
        <p:nvPicPr>
          <p:cNvPr id="1074" name="Google Shape;1074;p97"/>
          <p:cNvPicPr preferRelativeResize="0"/>
          <p:nvPr/>
        </p:nvPicPr>
        <p:blipFill>
          <a:blip r:embed="rId6">
            <a:alphaModFix/>
          </a:blip>
          <a:stretch>
            <a:fillRect/>
          </a:stretch>
        </p:blipFill>
        <p:spPr>
          <a:xfrm>
            <a:off x="4355400" y="1854662"/>
            <a:ext cx="4349737" cy="1030575"/>
          </a:xfrm>
          <a:prstGeom prst="rect">
            <a:avLst/>
          </a:prstGeom>
          <a:noFill/>
          <a:ln>
            <a:noFill/>
          </a:ln>
        </p:spPr>
      </p:pic>
      <p:sp>
        <p:nvSpPr>
          <p:cNvPr id="1075" name="Google Shape;1075;p97"/>
          <p:cNvSpPr/>
          <p:nvPr/>
        </p:nvSpPr>
        <p:spPr>
          <a:xfrm>
            <a:off x="5841125" y="2987525"/>
            <a:ext cx="1329300" cy="63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005AC0"/>
                </a:solidFill>
                <a:latin typeface="Montserrat SemiBold"/>
                <a:ea typeface="Montserrat SemiBold"/>
                <a:cs typeface="Montserrat SemiBold"/>
                <a:sym typeface="Montserrat SemiBold"/>
              </a:rPr>
              <a:t>Interactive Questions</a:t>
            </a:r>
            <a:endParaRPr i="1">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Treatment - Control Task</a:t>
            </a:r>
            <a:endParaRPr>
              <a:solidFill>
                <a:srgbClr val="005AC0"/>
              </a:solidFill>
              <a:latin typeface="Montserrat SemiBold"/>
              <a:ea typeface="Montserrat SemiBold"/>
              <a:cs typeface="Montserrat SemiBold"/>
              <a:sym typeface="Montserrat SemiBold"/>
            </a:endParaRPr>
          </a:p>
        </p:txBody>
      </p:sp>
      <p:sp>
        <p:nvSpPr>
          <p:cNvPr id="1081" name="Google Shape;1081;p98"/>
          <p:cNvSpPr txBox="1"/>
          <p:nvPr>
            <p:ph idx="1" type="body"/>
          </p:nvPr>
        </p:nvSpPr>
        <p:spPr>
          <a:xfrm>
            <a:off x="311700" y="1228675"/>
            <a:ext cx="7894200" cy="26121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Clr>
                <a:srgbClr val="005AC0"/>
              </a:buClr>
              <a:buSzPts val="1600"/>
              <a:buFont typeface="Montserrat"/>
              <a:buAutoNum type="arabicPeriod"/>
            </a:pPr>
            <a:r>
              <a:rPr lang="en" sz="1600">
                <a:latin typeface="Montserrat"/>
                <a:ea typeface="Montserrat"/>
                <a:cs typeface="Montserrat"/>
                <a:sym typeface="Montserrat"/>
              </a:rPr>
              <a:t>6</a:t>
            </a:r>
            <a:r>
              <a:rPr lang="en" sz="1600">
                <a:latin typeface="Montserrat"/>
                <a:ea typeface="Montserrat"/>
                <a:cs typeface="Montserrat"/>
                <a:sym typeface="Montserrat"/>
              </a:rPr>
              <a:t> minute </a:t>
            </a:r>
            <a:r>
              <a:rPr b="1" lang="en" sz="1600">
                <a:latin typeface="Montserrat"/>
                <a:ea typeface="Montserrat"/>
                <a:cs typeface="Montserrat"/>
                <a:sym typeface="Montserrat"/>
              </a:rPr>
              <a:t>control course</a:t>
            </a:r>
            <a:r>
              <a:rPr lang="en" sz="1600">
                <a:latin typeface="Montserrat"/>
                <a:ea typeface="Montserrat"/>
                <a:cs typeface="Montserrat"/>
                <a:sym typeface="Montserrat"/>
              </a:rPr>
              <a:t> that is independent from outcomes</a:t>
            </a:r>
            <a:endParaRPr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Educative topic</a:t>
            </a:r>
            <a:endParaRPr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Neutral topic</a:t>
            </a:r>
            <a:endParaRPr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Not extremely boring, but also not too interesting</a:t>
            </a:r>
            <a:endParaRPr sz="1600">
              <a:latin typeface="Montserrat"/>
              <a:ea typeface="Montserrat"/>
              <a:cs typeface="Montserrat"/>
              <a:sym typeface="Montserrat"/>
            </a:endParaRPr>
          </a:p>
          <a:p>
            <a:pPr indent="-330200" lvl="0" marL="457200" rtl="0" algn="l">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Why We Sleep</a:t>
            </a:r>
            <a:endParaRPr sz="1600">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5" name="Shape 1085"/>
        <p:cNvGrpSpPr/>
        <p:nvPr/>
      </p:nvGrpSpPr>
      <p:grpSpPr>
        <a:xfrm>
          <a:off x="0" y="0"/>
          <a:ext cx="0" cy="0"/>
          <a:chOff x="0" y="0"/>
          <a:chExt cx="0" cy="0"/>
        </a:xfrm>
      </p:grpSpPr>
      <p:sp>
        <p:nvSpPr>
          <p:cNvPr id="1086" name="Google Shape;1086;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Treatments</a:t>
            </a:r>
            <a:endParaRPr/>
          </a:p>
        </p:txBody>
      </p:sp>
      <p:sp>
        <p:nvSpPr>
          <p:cNvPr id="1087" name="Google Shape;1087;p99"/>
          <p:cNvSpPr txBox="1"/>
          <p:nvPr>
            <p:ph idx="1" type="body"/>
          </p:nvPr>
        </p:nvSpPr>
        <p:spPr>
          <a:xfrm>
            <a:off x="311700" y="961500"/>
            <a:ext cx="8520600" cy="4008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Focused mini-course on tactics</a:t>
            </a:r>
            <a:endParaRPr/>
          </a:p>
          <a:p>
            <a:pPr indent="-325755" lvl="0" marL="457200" rtl="0" algn="l">
              <a:spcBef>
                <a:spcPts val="1200"/>
              </a:spcBef>
              <a:spcAft>
                <a:spcPts val="0"/>
              </a:spcAft>
              <a:buSzPct val="100000"/>
              <a:buChar char="●"/>
            </a:pPr>
            <a:r>
              <a:rPr lang="en"/>
              <a:t>Misleading graphs</a:t>
            </a:r>
            <a:endParaRPr/>
          </a:p>
          <a:p>
            <a:pPr indent="-325755" lvl="0" marL="457200" rtl="0" algn="l">
              <a:spcBef>
                <a:spcPts val="0"/>
              </a:spcBef>
              <a:spcAft>
                <a:spcPts val="0"/>
              </a:spcAft>
              <a:buSzPct val="100000"/>
              <a:buChar char="●"/>
            </a:pPr>
            <a:r>
              <a:rPr lang="en"/>
              <a:t>Anecdotes</a:t>
            </a:r>
            <a:endParaRPr/>
          </a:p>
          <a:p>
            <a:pPr indent="-325755" lvl="0" marL="457200" rtl="0" algn="l">
              <a:spcBef>
                <a:spcPts val="0"/>
              </a:spcBef>
              <a:spcAft>
                <a:spcPts val="0"/>
              </a:spcAft>
              <a:buSzPct val="100000"/>
              <a:buChar char="●"/>
            </a:pPr>
            <a:r>
              <a:rPr lang="en"/>
              <a:t>False Comparisons</a:t>
            </a:r>
            <a:endParaRPr/>
          </a:p>
          <a:p>
            <a:pPr indent="0" lvl="0" marL="0" rtl="0" algn="l">
              <a:spcBef>
                <a:spcPts val="1200"/>
              </a:spcBef>
              <a:spcAft>
                <a:spcPts val="0"/>
              </a:spcAft>
              <a:buNone/>
            </a:pPr>
            <a:r>
              <a:rPr lang="en"/>
              <a:t>Educative delivery similar to First Draft’s SMS course</a:t>
            </a:r>
            <a:endParaRPr/>
          </a:p>
          <a:p>
            <a:pPr indent="0" lvl="0" marL="0" rtl="0" algn="l">
              <a:spcBef>
                <a:spcPts val="1200"/>
              </a:spcBef>
              <a:spcAft>
                <a:spcPts val="0"/>
              </a:spcAft>
              <a:buNone/>
            </a:pPr>
            <a:r>
              <a:rPr lang="en"/>
              <a:t>Additional examples and interactive components to better deliver the concepts &amp; effectiveness based on literature</a:t>
            </a:r>
            <a:endParaRPr/>
          </a:p>
          <a:p>
            <a:pPr indent="0" lvl="0" marL="0" rtl="0" algn="l">
              <a:spcBef>
                <a:spcPts val="1200"/>
              </a:spcBef>
              <a:spcAft>
                <a:spcPts val="0"/>
              </a:spcAft>
              <a:buNone/>
            </a:pPr>
            <a:r>
              <a:rPr lang="en"/>
              <a:t>Why we dropped delivery method (</a:t>
            </a:r>
            <a:r>
              <a:rPr lang="en" sz="1367"/>
              <a:t>Delivery methods - use the best one, based on literature and partner (considered multiple treatments)  → get best chance to have an impact &amp; tactic effects &amp; focus on HTEs</a:t>
            </a:r>
            <a:r>
              <a:rPr lang="en"/>
              <a:t>)</a:t>
            </a:r>
            <a:endParaRPr/>
          </a:p>
          <a:p>
            <a:pPr indent="0" lvl="0" marL="0" rtl="0" algn="l">
              <a:spcBef>
                <a:spcPts val="1200"/>
              </a:spcBef>
              <a:spcAft>
                <a:spcPts val="0"/>
              </a:spcAft>
              <a:buNone/>
            </a:pPr>
            <a:r>
              <a:rPr lang="en"/>
              <a:t>Finding the right control (e.g. sleep, freezer burn, macula degeneration), deciding on tactics</a:t>
            </a:r>
            <a:endParaRPr/>
          </a:p>
          <a:p>
            <a:pPr indent="0" lvl="0" marL="0" rtl="0" algn="l">
              <a:spcBef>
                <a:spcPts val="1200"/>
              </a:spcBef>
              <a:spcAft>
                <a:spcPts val="1200"/>
              </a:spcAft>
              <a:buNone/>
            </a:pPr>
            <a:r>
              <a:rPr lang="en"/>
              <a:t>Additional considerations: Neutral tone (not polarizing topics) Partner interest in less studied tactics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Outcome Questions</a:t>
            </a:r>
            <a:endParaRPr>
              <a:solidFill>
                <a:srgbClr val="005AC0"/>
              </a:solidFill>
              <a:latin typeface="Montserrat SemiBold"/>
              <a:ea typeface="Montserrat SemiBold"/>
              <a:cs typeface="Montserrat SemiBold"/>
              <a:sym typeface="Montserrat SemiBold"/>
            </a:endParaRPr>
          </a:p>
        </p:txBody>
      </p:sp>
      <p:sp>
        <p:nvSpPr>
          <p:cNvPr id="1093" name="Google Shape;1093;p100"/>
          <p:cNvSpPr txBox="1"/>
          <p:nvPr>
            <p:ph idx="1" type="body"/>
          </p:nvPr>
        </p:nvSpPr>
        <p:spPr>
          <a:xfrm>
            <a:off x="311700" y="1228675"/>
            <a:ext cx="5160000" cy="2612100"/>
          </a:xfrm>
          <a:prstGeom prst="rect">
            <a:avLst/>
          </a:prstGeom>
        </p:spPr>
        <p:txBody>
          <a:bodyPr anchorCtr="0" anchor="t" bIns="91425" lIns="91425" spcFirstLastPara="1" rIns="91425" wrap="square" tIns="91425">
            <a:normAutofit lnSpcReduction="10000"/>
          </a:bodyPr>
          <a:lstStyle/>
          <a:p>
            <a:pPr indent="-330200" lvl="0" marL="457200" rtl="0" algn="l">
              <a:lnSpc>
                <a:spcPct val="105000"/>
              </a:lnSpc>
              <a:spcBef>
                <a:spcPts val="0"/>
              </a:spcBef>
              <a:spcAft>
                <a:spcPts val="0"/>
              </a:spcAft>
              <a:buClr>
                <a:srgbClr val="005AC0"/>
              </a:buClr>
              <a:buSzPts val="1600"/>
              <a:buFont typeface="Montserrat"/>
              <a:buAutoNum type="arabicPeriod"/>
            </a:pPr>
            <a:r>
              <a:rPr lang="en" sz="1600">
                <a:latin typeface="Montserrat"/>
                <a:ea typeface="Montserrat"/>
                <a:cs typeface="Montserrat"/>
                <a:sym typeface="Montserrat"/>
              </a:rPr>
              <a:t>How </a:t>
            </a:r>
            <a:r>
              <a:rPr b="1" lang="en" sz="1600">
                <a:latin typeface="Montserrat"/>
                <a:ea typeface="Montserrat"/>
                <a:cs typeface="Montserrat"/>
                <a:sym typeface="Montserrat"/>
              </a:rPr>
              <a:t>manipulative </a:t>
            </a:r>
            <a:r>
              <a:rPr lang="en" sz="1600">
                <a:latin typeface="Montserrat"/>
                <a:ea typeface="Montserrat"/>
                <a:cs typeface="Montserrat"/>
                <a:sym typeface="Montserrat"/>
              </a:rPr>
              <a:t>do you find this post?     </a:t>
            </a:r>
            <a:r>
              <a:rPr i="1" lang="en" sz="1600">
                <a:latin typeface="Montserrat"/>
                <a:ea typeface="Montserrat"/>
                <a:cs typeface="Montserrat"/>
                <a:sym typeface="Montserrat"/>
              </a:rPr>
              <a:t>(6 point scale)</a:t>
            </a:r>
            <a:endParaRPr i="1"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Which </a:t>
            </a:r>
            <a:r>
              <a:rPr b="1" lang="en" sz="1600">
                <a:latin typeface="Montserrat"/>
                <a:ea typeface="Montserrat"/>
                <a:cs typeface="Montserrat"/>
                <a:sym typeface="Montserrat"/>
              </a:rPr>
              <a:t>aspect</a:t>
            </a:r>
            <a:r>
              <a:rPr lang="en" sz="1600">
                <a:latin typeface="Montserrat"/>
                <a:ea typeface="Montserrat"/>
                <a:cs typeface="Montserrat"/>
                <a:sym typeface="Montserrat"/>
              </a:rPr>
              <a:t> of the post is manipulative?</a:t>
            </a:r>
            <a:endParaRPr sz="1600">
              <a:latin typeface="Montserrat"/>
              <a:ea typeface="Montserrat"/>
              <a:cs typeface="Montserrat"/>
              <a:sym typeface="Montserrat"/>
            </a:endParaRPr>
          </a:p>
          <a:p>
            <a:pPr indent="-330200" lvl="0" marL="457200" rtl="0" algn="l">
              <a:lnSpc>
                <a:spcPct val="105000"/>
              </a:lnSpc>
              <a:spcBef>
                <a:spcPts val="2000"/>
              </a:spcBef>
              <a:spcAft>
                <a:spcPts val="0"/>
              </a:spcAft>
              <a:buClr>
                <a:srgbClr val="005AC0"/>
              </a:buClr>
              <a:buSzPts val="1600"/>
              <a:buFont typeface="Montserrat"/>
              <a:buAutoNum type="arabicPeriod"/>
            </a:pPr>
            <a:r>
              <a:rPr lang="en" sz="1600">
                <a:latin typeface="Montserrat"/>
                <a:ea typeface="Montserrat"/>
                <a:cs typeface="Montserrat"/>
                <a:sym typeface="Montserrat"/>
              </a:rPr>
              <a:t>Would you like to </a:t>
            </a:r>
            <a:r>
              <a:rPr b="1" lang="en" sz="1600">
                <a:latin typeface="Montserrat"/>
                <a:ea typeface="Montserrat"/>
                <a:cs typeface="Montserrat"/>
                <a:sym typeface="Montserrat"/>
              </a:rPr>
              <a:t>share </a:t>
            </a:r>
            <a:r>
              <a:rPr lang="en" sz="1600">
                <a:latin typeface="Montserrat"/>
                <a:ea typeface="Montserrat"/>
                <a:cs typeface="Montserrat"/>
                <a:sym typeface="Montserrat"/>
              </a:rPr>
              <a:t>this post on social media? </a:t>
            </a:r>
            <a:r>
              <a:rPr i="1" lang="en" sz="1600">
                <a:latin typeface="Montserrat"/>
                <a:ea typeface="Montserrat"/>
                <a:cs typeface="Montserrat"/>
                <a:sym typeface="Montserrat"/>
              </a:rPr>
              <a:t>(6 point scale)</a:t>
            </a:r>
            <a:endParaRPr i="1" sz="1600">
              <a:latin typeface="Montserrat"/>
              <a:ea typeface="Montserrat"/>
              <a:cs typeface="Montserrat"/>
              <a:sym typeface="Montserrat"/>
            </a:endParaRPr>
          </a:p>
          <a:p>
            <a:pPr indent="-330200" lvl="0" marL="457200" rtl="0" algn="l">
              <a:lnSpc>
                <a:spcPct val="105000"/>
              </a:lnSpc>
              <a:spcBef>
                <a:spcPts val="2000"/>
              </a:spcBef>
              <a:spcAft>
                <a:spcPts val="2000"/>
              </a:spcAft>
              <a:buClr>
                <a:srgbClr val="005AC0"/>
              </a:buClr>
              <a:buSzPts val="1600"/>
              <a:buFont typeface="Montserrat"/>
              <a:buAutoNum type="arabicPeriod"/>
            </a:pPr>
            <a:r>
              <a:rPr lang="en" sz="1600">
                <a:latin typeface="Montserrat"/>
                <a:ea typeface="Montserrat"/>
                <a:cs typeface="Montserrat"/>
                <a:sym typeface="Montserrat"/>
              </a:rPr>
              <a:t>Would you want to talk to others about this information </a:t>
            </a:r>
            <a:r>
              <a:rPr b="1" lang="en" sz="1600">
                <a:latin typeface="Montserrat"/>
                <a:ea typeface="Montserrat"/>
                <a:cs typeface="Montserrat"/>
                <a:sym typeface="Montserrat"/>
              </a:rPr>
              <a:t>offline</a:t>
            </a:r>
            <a:r>
              <a:rPr lang="en" sz="1600">
                <a:latin typeface="Montserrat"/>
                <a:ea typeface="Montserrat"/>
                <a:cs typeface="Montserrat"/>
                <a:sym typeface="Montserrat"/>
              </a:rPr>
              <a:t>? </a:t>
            </a:r>
            <a:r>
              <a:rPr i="1" lang="en" sz="1600">
                <a:latin typeface="Montserrat"/>
                <a:ea typeface="Montserrat"/>
                <a:cs typeface="Montserrat"/>
                <a:sym typeface="Montserrat"/>
              </a:rPr>
              <a:t>(6 point scale)</a:t>
            </a:r>
            <a:endParaRPr i="1" sz="1600">
              <a:highlight>
                <a:schemeClr val="accent6"/>
              </a:highlight>
              <a:latin typeface="Montserrat"/>
              <a:ea typeface="Montserrat"/>
              <a:cs typeface="Montserrat"/>
              <a:sym typeface="Montserrat"/>
            </a:endParaRPr>
          </a:p>
        </p:txBody>
      </p:sp>
      <p:sp>
        <p:nvSpPr>
          <p:cNvPr id="1094" name="Google Shape;1094;p100"/>
          <p:cNvSpPr txBox="1"/>
          <p:nvPr/>
        </p:nvSpPr>
        <p:spPr>
          <a:xfrm>
            <a:off x="5887675" y="1228675"/>
            <a:ext cx="2935500" cy="2830800"/>
          </a:xfrm>
          <a:prstGeom prst="rect">
            <a:avLst/>
          </a:prstGeom>
          <a:solidFill>
            <a:schemeClr val="lt2"/>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Font typeface="Montserrat"/>
              <a:buChar char="●"/>
            </a:pPr>
            <a:r>
              <a:rPr lang="en">
                <a:solidFill>
                  <a:schemeClr val="dk2"/>
                </a:solidFill>
                <a:latin typeface="Montserrat"/>
                <a:ea typeface="Montserrat"/>
                <a:cs typeface="Montserrat"/>
                <a:sym typeface="Montserrat"/>
              </a:rPr>
              <a:t>Not dependent on context/past knowledge</a:t>
            </a:r>
            <a:endParaRPr>
              <a:solidFill>
                <a:srgbClr val="595959"/>
              </a:solidFill>
              <a:latin typeface="Montserrat"/>
              <a:ea typeface="Montserrat"/>
              <a:cs typeface="Montserrat"/>
              <a:sym typeface="Montserrat"/>
            </a:endParaRPr>
          </a:p>
          <a:p>
            <a:pPr indent="-317500" lvl="0" marL="457200" rtl="0" algn="l">
              <a:spcBef>
                <a:spcPts val="1000"/>
              </a:spcBef>
              <a:spcAft>
                <a:spcPts val="0"/>
              </a:spcAft>
              <a:buClr>
                <a:srgbClr val="595959"/>
              </a:buClr>
              <a:buSzPts val="1400"/>
              <a:buFont typeface="Montserrat"/>
              <a:buChar char="●"/>
            </a:pPr>
            <a:r>
              <a:rPr lang="en">
                <a:solidFill>
                  <a:srgbClr val="595959"/>
                </a:solidFill>
                <a:latin typeface="Montserrat"/>
                <a:ea typeface="Montserrat"/>
                <a:cs typeface="Montserrat"/>
                <a:sym typeface="Montserrat"/>
              </a:rPr>
              <a:t>Question combines binary and confidence questions, while still forcing participants to pick a side</a:t>
            </a:r>
            <a:endParaRPr>
              <a:solidFill>
                <a:srgbClr val="595959"/>
              </a:solidFill>
              <a:latin typeface="Montserrat"/>
              <a:ea typeface="Montserrat"/>
              <a:cs typeface="Montserrat"/>
              <a:sym typeface="Montserrat"/>
            </a:endParaRPr>
          </a:p>
          <a:p>
            <a:pPr indent="-317500" lvl="0" marL="457200" rtl="0" algn="l">
              <a:spcBef>
                <a:spcPts val="1000"/>
              </a:spcBef>
              <a:spcAft>
                <a:spcPts val="1000"/>
              </a:spcAft>
              <a:buClr>
                <a:srgbClr val="595959"/>
              </a:buClr>
              <a:buSzPts val="1400"/>
              <a:buFont typeface="Montserrat"/>
              <a:buChar char="●"/>
            </a:pPr>
            <a:r>
              <a:rPr lang="en">
                <a:solidFill>
                  <a:srgbClr val="595959"/>
                </a:solidFill>
                <a:latin typeface="Montserrat"/>
                <a:ea typeface="Montserrat"/>
                <a:cs typeface="Montserrat"/>
                <a:sym typeface="Montserrat"/>
              </a:rPr>
              <a:t>Uses same scale as “Go Viral Game,” and same style as Roozenbeek &amp; van der Linden (2019)</a:t>
            </a:r>
            <a:endParaRPr b="1">
              <a:solidFill>
                <a:srgbClr val="595959"/>
              </a:solidFill>
              <a:latin typeface="Montserrat"/>
              <a:ea typeface="Montserrat"/>
              <a:cs typeface="Montserrat"/>
              <a:sym typeface="Montserrat"/>
            </a:endParaRPr>
          </a:p>
        </p:txBody>
      </p:sp>
      <p:cxnSp>
        <p:nvCxnSpPr>
          <p:cNvPr id="1095" name="Google Shape;1095;p100"/>
          <p:cNvCxnSpPr>
            <a:stCxn id="1094" idx="1"/>
            <a:endCxn id="1096" idx="3"/>
          </p:cNvCxnSpPr>
          <p:nvPr/>
        </p:nvCxnSpPr>
        <p:spPr>
          <a:xfrm rot="10800000">
            <a:off x="5365075" y="1455175"/>
            <a:ext cx="522600" cy="1188900"/>
          </a:xfrm>
          <a:prstGeom prst="bentConnector3">
            <a:avLst>
              <a:gd fmla="val 50012" name="adj1"/>
            </a:avLst>
          </a:prstGeom>
          <a:noFill/>
          <a:ln cap="flat" cmpd="sng" w="9525">
            <a:solidFill>
              <a:schemeClr val="dk2"/>
            </a:solidFill>
            <a:prstDash val="solid"/>
            <a:round/>
            <a:headEnd len="med" w="med" type="oval"/>
            <a:tailEnd len="med" w="med" type="oval"/>
          </a:ln>
        </p:spPr>
      </p:cxnSp>
      <p:sp>
        <p:nvSpPr>
          <p:cNvPr id="1096" name="Google Shape;1096;p100"/>
          <p:cNvSpPr/>
          <p:nvPr/>
        </p:nvSpPr>
        <p:spPr>
          <a:xfrm>
            <a:off x="4741250" y="1280025"/>
            <a:ext cx="623700" cy="3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00"/>
          <p:cNvSpPr txBox="1"/>
          <p:nvPr/>
        </p:nvSpPr>
        <p:spPr>
          <a:xfrm>
            <a:off x="2022150" y="4431750"/>
            <a:ext cx="5099700" cy="49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latin typeface="Montserrat"/>
                <a:ea typeface="Montserrat"/>
                <a:cs typeface="Montserrat"/>
                <a:sym typeface="Montserrat"/>
              </a:rPr>
              <a:t>Other considerations in </a:t>
            </a:r>
            <a:r>
              <a:rPr lang="en" u="sng">
                <a:solidFill>
                  <a:schemeClr val="hlink"/>
                </a:solidFill>
                <a:latin typeface="Montserrat"/>
                <a:ea typeface="Montserrat"/>
                <a:cs typeface="Montserrat"/>
                <a:sym typeface="Montserrat"/>
                <a:hlinkClick action="ppaction://hlinksldjump" r:id="rId3"/>
              </a:rPr>
              <a:t>appendix</a:t>
            </a:r>
            <a:endParaRPr>
              <a:solidFill>
                <a:srgbClr val="595959"/>
              </a:solidFill>
              <a:latin typeface="Montserrat"/>
              <a:ea typeface="Montserrat"/>
              <a:cs typeface="Montserrat"/>
              <a:sym typeface="Montserrat"/>
            </a:endParaRPr>
          </a:p>
        </p:txBody>
      </p:sp>
      <p:sp>
        <p:nvSpPr>
          <p:cNvPr id="1098" name="Google Shape;1098;p100"/>
          <p:cNvSpPr/>
          <p:nvPr/>
        </p:nvSpPr>
        <p:spPr>
          <a:xfrm>
            <a:off x="1810925" y="4194750"/>
            <a:ext cx="435000" cy="435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1099" name="Google Shape;1099;p100"/>
          <p:cNvPicPr preferRelativeResize="0"/>
          <p:nvPr/>
        </p:nvPicPr>
        <p:blipFill>
          <a:blip r:embed="rId4">
            <a:alphaModFix/>
          </a:blip>
          <a:stretch>
            <a:fillRect/>
          </a:stretch>
        </p:blipFill>
        <p:spPr>
          <a:xfrm>
            <a:off x="1883300" y="4267537"/>
            <a:ext cx="290251" cy="289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Covariates</a:t>
            </a:r>
            <a:endParaRPr>
              <a:solidFill>
                <a:srgbClr val="005AC0"/>
              </a:solidFill>
              <a:latin typeface="Montserrat SemiBold"/>
              <a:ea typeface="Montserrat SemiBold"/>
              <a:cs typeface="Montserrat SemiBold"/>
              <a:sym typeface="Montserrat SemiBold"/>
            </a:endParaRPr>
          </a:p>
        </p:txBody>
      </p:sp>
      <p:sp>
        <p:nvSpPr>
          <p:cNvPr id="1105" name="Google Shape;1105;p101"/>
          <p:cNvSpPr txBox="1"/>
          <p:nvPr>
            <p:ph idx="1" type="body"/>
          </p:nvPr>
        </p:nvSpPr>
        <p:spPr>
          <a:xfrm>
            <a:off x="311700" y="1000075"/>
            <a:ext cx="8520600" cy="71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1400">
                <a:latin typeface="Montserrat"/>
                <a:ea typeface="Montserrat"/>
                <a:cs typeface="Montserrat"/>
                <a:sym typeface="Montserrat"/>
              </a:rPr>
              <a:t>Demographic questions will help identify </a:t>
            </a:r>
            <a:r>
              <a:rPr i="1" lang="en" sz="1400">
                <a:latin typeface="Montserrat SemiBold"/>
                <a:ea typeface="Montserrat SemiBold"/>
                <a:cs typeface="Montserrat SemiBold"/>
                <a:sym typeface="Montserrat SemiBold"/>
              </a:rPr>
              <a:t>HTE</a:t>
            </a:r>
            <a:r>
              <a:rPr i="1" lang="en" sz="1400">
                <a:latin typeface="Montserrat"/>
                <a:ea typeface="Montserrat"/>
                <a:cs typeface="Montserrat"/>
                <a:sym typeface="Montserrat"/>
              </a:rPr>
              <a:t>. Covariates selected </a:t>
            </a:r>
            <a:r>
              <a:rPr i="1" lang="en" sz="1400">
                <a:latin typeface="Montserrat SemiBold"/>
                <a:ea typeface="Montserrat SemiBold"/>
                <a:cs typeface="Montserrat SemiBold"/>
                <a:sym typeface="Montserrat SemiBold"/>
              </a:rPr>
              <a:t>based on 3 factors</a:t>
            </a:r>
            <a:r>
              <a:rPr i="1" lang="en" sz="1400">
                <a:latin typeface="Montserrat"/>
                <a:ea typeface="Montserrat"/>
                <a:cs typeface="Montserrat"/>
                <a:sym typeface="Montserrat"/>
              </a:rPr>
              <a:t>:</a:t>
            </a:r>
            <a:endParaRPr i="1" sz="1400">
              <a:latin typeface="Montserrat"/>
              <a:ea typeface="Montserrat"/>
              <a:cs typeface="Montserrat"/>
              <a:sym typeface="Montserrat"/>
            </a:endParaRPr>
          </a:p>
        </p:txBody>
      </p:sp>
      <p:graphicFrame>
        <p:nvGraphicFramePr>
          <p:cNvPr id="1106" name="Google Shape;1106;p101"/>
          <p:cNvGraphicFramePr/>
          <p:nvPr/>
        </p:nvGraphicFramePr>
        <p:xfrm>
          <a:off x="311700" y="1466850"/>
          <a:ext cx="3000000" cy="3000000"/>
        </p:xfrm>
        <a:graphic>
          <a:graphicData uri="http://schemas.openxmlformats.org/drawingml/2006/table">
            <a:tbl>
              <a:tblPr>
                <a:noFill/>
                <a:tableStyleId>{79CC33BA-E10A-4C05-8659-71DDF1C8C14C}</a:tableStyleId>
              </a:tblPr>
              <a:tblGrid>
                <a:gridCol w="2049700"/>
                <a:gridCol w="6470900"/>
              </a:tblGrid>
              <a:tr h="1263350">
                <a:tc>
                  <a:txBody>
                    <a:bodyPr/>
                    <a:lstStyle/>
                    <a:p>
                      <a:pPr indent="0" lvl="0" marL="0" rtl="0" algn="l">
                        <a:spcBef>
                          <a:spcPts val="0"/>
                        </a:spcBef>
                        <a:spcAft>
                          <a:spcPts val="0"/>
                        </a:spcAft>
                        <a:buNone/>
                      </a:pPr>
                      <a:r>
                        <a:rPr lang="en">
                          <a:latin typeface="Montserrat"/>
                          <a:ea typeface="Montserrat"/>
                          <a:cs typeface="Montserrat"/>
                          <a:sym typeface="Montserrat"/>
                        </a:rPr>
                        <a:t>HTE performance on </a:t>
                      </a:r>
                      <a:r>
                        <a:rPr lang="en">
                          <a:solidFill>
                            <a:srgbClr val="005AC0"/>
                          </a:solidFill>
                          <a:latin typeface="Montserrat SemiBold"/>
                          <a:ea typeface="Montserrat SemiBold"/>
                          <a:cs typeface="Montserrat SemiBold"/>
                          <a:sym typeface="Montserrat SemiBold"/>
                        </a:rPr>
                        <a:t>pilot data</a:t>
                      </a:r>
                      <a:endParaRPr>
                        <a:solidFill>
                          <a:srgbClr val="005AC0"/>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Trust in Dr. Fauci</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Income</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Race</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Think &amp; reflect</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Searching for political news</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Blocking behavior on social media </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r>
              <a:tr h="881375">
                <a:tc>
                  <a:txBody>
                    <a:bodyPr/>
                    <a:lstStyle/>
                    <a:p>
                      <a:pPr indent="0" lvl="0" marL="0" rtl="0" algn="l">
                        <a:spcBef>
                          <a:spcPts val="0"/>
                        </a:spcBef>
                        <a:spcAft>
                          <a:spcPts val="0"/>
                        </a:spcAft>
                        <a:buNone/>
                      </a:pPr>
                      <a:r>
                        <a:rPr lang="en">
                          <a:latin typeface="Montserrat"/>
                          <a:ea typeface="Montserrat"/>
                          <a:cs typeface="Montserrat"/>
                          <a:sym typeface="Montserrat"/>
                        </a:rPr>
                        <a:t>Promising covariates in the </a:t>
                      </a:r>
                      <a:r>
                        <a:rPr lang="en">
                          <a:solidFill>
                            <a:srgbClr val="005AC0"/>
                          </a:solidFill>
                          <a:latin typeface="Montserrat SemiBold"/>
                          <a:ea typeface="Montserrat SemiBold"/>
                          <a:cs typeface="Montserrat SemiBold"/>
                          <a:sym typeface="Montserrat SemiBold"/>
                        </a:rPr>
                        <a:t>literature</a:t>
                      </a:r>
                      <a:endParaRPr>
                        <a:solidFill>
                          <a:srgbClr val="005AC0"/>
                        </a:solidFill>
                        <a:latin typeface="Montserrat SemiBold"/>
                        <a:ea typeface="Montserrat SemiBold"/>
                        <a:cs typeface="Montserrat SemiBold"/>
                        <a:sym typeface="Montserrat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317500" lvl="0" marL="457200" rtl="0" algn="l">
                        <a:lnSpc>
                          <a:spcPct val="115000"/>
                        </a:lnSpc>
                        <a:spcBef>
                          <a:spcPts val="0"/>
                        </a:spcBef>
                        <a:spcAft>
                          <a:spcPts val="0"/>
                        </a:spcAft>
                        <a:buSzPts val="1400"/>
                        <a:buFont typeface="Montserrat"/>
                        <a:buChar char="●"/>
                      </a:pPr>
                      <a:r>
                        <a:rPr lang="en">
                          <a:solidFill>
                            <a:schemeClr val="dk2"/>
                          </a:solidFill>
                          <a:latin typeface="Montserrat"/>
                          <a:ea typeface="Montserrat"/>
                          <a:cs typeface="Montserrat"/>
                          <a:sym typeface="Montserrat"/>
                        </a:rPr>
                        <a:t>Susceptibility to misinfo based on pre-test </a:t>
                      </a:r>
                      <a:r>
                        <a:rPr i="1" lang="en">
                          <a:solidFill>
                            <a:schemeClr val="dk2"/>
                          </a:solidFill>
                          <a:latin typeface="Montserrat"/>
                          <a:ea typeface="Montserrat"/>
                          <a:cs typeface="Montserrat"/>
                          <a:sym typeface="Montserrat"/>
                        </a:rPr>
                        <a:t>(Roozenbeek and van der Linden 2019; Cook et al, 2017)</a:t>
                      </a:r>
                      <a:endParaRPr i="1">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solidFill>
                            <a:schemeClr val="dk2"/>
                          </a:solidFill>
                          <a:latin typeface="Montserrat"/>
                          <a:ea typeface="Montserrat"/>
                          <a:cs typeface="Montserrat"/>
                          <a:sym typeface="Montserrat"/>
                        </a:rPr>
                        <a:t>Political interest and ideology </a:t>
                      </a:r>
                      <a:r>
                        <a:rPr i="1" lang="en">
                          <a:solidFill>
                            <a:schemeClr val="dk2"/>
                          </a:solidFill>
                          <a:latin typeface="Montserrat"/>
                          <a:ea typeface="Montserrat"/>
                          <a:cs typeface="Montserrat"/>
                          <a:sym typeface="Montserrat"/>
                        </a:rPr>
                        <a:t>(Guess et al, 2020; Chen et al, 2021)</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603600">
                <a:tc>
                  <a:txBody>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First Draft</a:t>
                      </a:r>
                      <a:r>
                        <a:rPr lang="en">
                          <a:latin typeface="Montserrat"/>
                          <a:ea typeface="Montserrat"/>
                          <a:cs typeface="Montserrat"/>
                          <a:sym typeface="Montserrat"/>
                        </a:rPr>
                        <a:t> priorities</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P</a:t>
                      </a:r>
                      <a:r>
                        <a:rPr lang="en">
                          <a:solidFill>
                            <a:schemeClr val="dk2"/>
                          </a:solidFill>
                          <a:latin typeface="Montserrat"/>
                          <a:ea typeface="Montserrat"/>
                          <a:cs typeface="Montserrat"/>
                          <a:sym typeface="Montserrat"/>
                        </a:rPr>
                        <a:t>artisanship</a:t>
                      </a:r>
                      <a:endParaRPr>
                        <a:solidFill>
                          <a:schemeClr val="dk2"/>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Education (income is proxy/related)</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HTE performance on pilot</a:t>
            </a:r>
            <a:endParaRPr>
              <a:solidFill>
                <a:srgbClr val="005AC0"/>
              </a:solidFill>
              <a:latin typeface="Montserrat SemiBold"/>
              <a:ea typeface="Montserrat SemiBold"/>
              <a:cs typeface="Montserrat SemiBold"/>
              <a:sym typeface="Montserrat SemiBold"/>
            </a:endParaRPr>
          </a:p>
        </p:txBody>
      </p:sp>
      <p:graphicFrame>
        <p:nvGraphicFramePr>
          <p:cNvPr id="1112" name="Google Shape;1112;p102"/>
          <p:cNvGraphicFramePr/>
          <p:nvPr/>
        </p:nvGraphicFramePr>
        <p:xfrm>
          <a:off x="311700" y="1017725"/>
          <a:ext cx="3000000" cy="3000000"/>
        </p:xfrm>
        <a:graphic>
          <a:graphicData uri="http://schemas.openxmlformats.org/drawingml/2006/table">
            <a:tbl>
              <a:tblPr>
                <a:noFill/>
                <a:tableStyleId>{79CC33BA-E10A-4C05-8659-71DDF1C8C14C}</a:tableStyleId>
              </a:tblPr>
              <a:tblGrid>
                <a:gridCol w="1744100"/>
                <a:gridCol w="1744100"/>
                <a:gridCol w="1744100"/>
                <a:gridCol w="1744100"/>
                <a:gridCol w="1744100"/>
              </a:tblGrid>
              <a:tr h="583900">
                <a:tc>
                  <a:txBody>
                    <a:bodyPr/>
                    <a:lstStyle/>
                    <a:p>
                      <a:pPr indent="0" lvl="0" marL="0" rtl="0" algn="ctr">
                        <a:spcBef>
                          <a:spcPts val="0"/>
                        </a:spcBef>
                        <a:spcAft>
                          <a:spcPts val="0"/>
                        </a:spcAft>
                        <a:buNone/>
                      </a:pPr>
                      <a:r>
                        <a:rPr b="1" lang="en">
                          <a:solidFill>
                            <a:srgbClr val="005AC0"/>
                          </a:solidFill>
                          <a:latin typeface="Montserrat"/>
                          <a:ea typeface="Montserrat"/>
                          <a:cs typeface="Montserrat"/>
                          <a:sym typeface="Montserrat"/>
                        </a:rPr>
                        <a:t>Covariate</a:t>
                      </a:r>
                      <a:endParaRPr b="1">
                        <a:solidFill>
                          <a:srgbClr val="005AC0"/>
                        </a:solidFill>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b="1" lang="en">
                          <a:solidFill>
                            <a:srgbClr val="005AC0"/>
                          </a:solidFill>
                          <a:latin typeface="Montserrat"/>
                          <a:ea typeface="Montserrat"/>
                          <a:cs typeface="Montserrat"/>
                          <a:sym typeface="Montserrat"/>
                        </a:rPr>
                        <a:t>Treatment</a:t>
                      </a:r>
                      <a:endParaRPr b="1">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b="1" i="1" lang="en">
                          <a:solidFill>
                            <a:srgbClr val="005AC0"/>
                          </a:solidFill>
                          <a:latin typeface="Montserrat"/>
                          <a:ea typeface="Montserrat"/>
                          <a:cs typeface="Montserrat"/>
                          <a:sym typeface="Montserrat"/>
                        </a:rPr>
                        <a:t>p</a:t>
                      </a:r>
                      <a:r>
                        <a:rPr b="1" lang="en">
                          <a:solidFill>
                            <a:srgbClr val="005AC0"/>
                          </a:solidFill>
                          <a:latin typeface="Montserrat"/>
                          <a:ea typeface="Montserrat"/>
                          <a:cs typeface="Montserrat"/>
                          <a:sym typeface="Montserrat"/>
                        </a:rPr>
                        <a:t>-value corrected</a:t>
                      </a:r>
                      <a:endParaRPr b="1">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b="1" i="1" lang="en">
                          <a:solidFill>
                            <a:srgbClr val="005AC0"/>
                          </a:solidFill>
                          <a:latin typeface="Montserrat"/>
                          <a:ea typeface="Montserrat"/>
                          <a:cs typeface="Montserrat"/>
                          <a:sym typeface="Montserrat"/>
                        </a:rPr>
                        <a:t>estimate</a:t>
                      </a:r>
                      <a:endParaRPr b="1" i="1">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b="1" i="1" lang="en">
                          <a:solidFill>
                            <a:srgbClr val="005AC0"/>
                          </a:solidFill>
                          <a:latin typeface="Montserrat"/>
                          <a:ea typeface="Montserrat"/>
                          <a:cs typeface="Montserrat"/>
                          <a:sym typeface="Montserrat"/>
                        </a:rPr>
                        <a:t>std error</a:t>
                      </a:r>
                      <a:endParaRPr b="1" i="1">
                        <a:solidFill>
                          <a:srgbClr val="005AC0"/>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005AC0">
                          <a:alpha val="0"/>
                        </a:srgbClr>
                      </a:solidFill>
                      <a:prstDash val="solid"/>
                      <a:round/>
                      <a:headEnd len="sm" w="sm" type="none"/>
                      <a:tailEnd len="sm" w="sm" type="none"/>
                    </a:lnT>
                    <a:lnB cap="flat" cmpd="sng" w="9525">
                      <a:solidFill>
                        <a:srgbClr val="9E9E9E"/>
                      </a:solidFill>
                      <a:prstDash val="dash"/>
                      <a:round/>
                      <a:headEnd len="sm" w="sm" type="none"/>
                      <a:tailEnd len="sm" w="sm" type="none"/>
                    </a:lnB>
                  </a:tcPr>
                </a:tc>
              </a:tr>
              <a:tr h="675875">
                <a:tc>
                  <a:txBody>
                    <a:bodyPr/>
                    <a:lstStyle/>
                    <a:p>
                      <a:pPr indent="0" lvl="0" marL="0" rtl="0" algn="ctr">
                        <a:spcBef>
                          <a:spcPts val="0"/>
                        </a:spcBef>
                        <a:spcAft>
                          <a:spcPts val="0"/>
                        </a:spcAft>
                        <a:buNone/>
                      </a:pPr>
                      <a:r>
                        <a:rPr lang="en">
                          <a:latin typeface="Montserrat"/>
                          <a:ea typeface="Montserrat"/>
                          <a:cs typeface="Montserrat"/>
                          <a:sym typeface="Montserrat"/>
                        </a:rPr>
                        <a:t>Block User Social Media</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Tactic Quiz</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0.0006</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-3.74559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0.97026</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r>
              <a:tr h="675875">
                <a:tc>
                  <a:txBody>
                    <a:bodyPr/>
                    <a:lstStyle/>
                    <a:p>
                      <a:pPr indent="0" lvl="0" marL="0" rtl="0" algn="ctr">
                        <a:spcBef>
                          <a:spcPts val="0"/>
                        </a:spcBef>
                        <a:spcAft>
                          <a:spcPts val="0"/>
                        </a:spcAft>
                        <a:buNone/>
                      </a:pPr>
                      <a:r>
                        <a:rPr lang="en">
                          <a:latin typeface="Montserrat"/>
                          <a:ea typeface="Montserrat"/>
                          <a:cs typeface="Montserrat"/>
                          <a:sym typeface="Montserrat"/>
                        </a:rPr>
                        <a:t>Income</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Tactic</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0.082</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-1.063796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0.525675</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79525">
                <a:tc>
                  <a:txBody>
                    <a:bodyPr/>
                    <a:lstStyle/>
                    <a:p>
                      <a:pPr indent="0" lvl="0" marL="0" rtl="0" algn="ctr">
                        <a:spcBef>
                          <a:spcPts val="0"/>
                        </a:spcBef>
                        <a:spcAft>
                          <a:spcPts val="0"/>
                        </a:spcAft>
                        <a:buNone/>
                      </a:pPr>
                      <a:r>
                        <a:rPr lang="en">
                          <a:latin typeface="Montserrat"/>
                          <a:ea typeface="Montserrat"/>
                          <a:cs typeface="Montserrat"/>
                          <a:sym typeface="Montserrat"/>
                        </a:rPr>
                        <a:t>Think &amp; </a:t>
                      </a:r>
                      <a:r>
                        <a:rPr lang="en">
                          <a:latin typeface="Montserrat"/>
                          <a:ea typeface="Montserrat"/>
                          <a:cs typeface="Montserrat"/>
                          <a:sym typeface="Montserrat"/>
                        </a:rPr>
                        <a:t>Reflect</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Tactics</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0.082</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None/>
                      </a:pPr>
                      <a:r>
                        <a:rPr lang="en">
                          <a:solidFill>
                            <a:schemeClr val="dk1"/>
                          </a:solidFill>
                          <a:latin typeface="Montserrat"/>
                          <a:ea typeface="Montserrat"/>
                          <a:cs typeface="Montserrat"/>
                          <a:sym typeface="Montserrat"/>
                        </a:rPr>
                        <a:t>-0.82738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0.47397</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r>
              <a:tr h="67587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Block User Social Media</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Tactics</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0.057</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-2.38104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1.01160</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79525">
                <a:tc>
                  <a:txBody>
                    <a:bodyPr/>
                    <a:lstStyle/>
                    <a:p>
                      <a:pPr indent="0" lvl="0" marL="0" rtl="0" algn="ctr">
                        <a:spcBef>
                          <a:spcPts val="0"/>
                        </a:spcBef>
                        <a:spcAft>
                          <a:spcPts val="0"/>
                        </a:spcAft>
                        <a:buNone/>
                      </a:pPr>
                      <a:r>
                        <a:rPr lang="en">
                          <a:latin typeface="Montserrat"/>
                          <a:ea typeface="Montserrat"/>
                          <a:cs typeface="Montserrat"/>
                          <a:sym typeface="Montserrat"/>
                        </a:rPr>
                        <a:t>Fauci Trust</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Tactics Quiz</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Montserrat"/>
                          <a:ea typeface="Montserrat"/>
                          <a:cs typeface="Montserrat"/>
                          <a:sym typeface="Montserrat"/>
                        </a:rPr>
                        <a:t>0.082</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None/>
                      </a:pPr>
                      <a:r>
                        <a:rPr lang="en">
                          <a:solidFill>
                            <a:schemeClr val="dk1"/>
                          </a:solidFill>
                          <a:latin typeface="Montserrat"/>
                          <a:ea typeface="Montserrat"/>
                          <a:cs typeface="Montserrat"/>
                          <a:sym typeface="Montserrat"/>
                        </a:rPr>
                        <a:t>-0.70682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0.39451</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EFEFEF"/>
                    </a:solidFill>
                  </a:tcPr>
                </a:tc>
              </a:tr>
              <a:tr h="755250">
                <a:tc>
                  <a:txBody>
                    <a:bodyPr/>
                    <a:lstStyle/>
                    <a:p>
                      <a:pPr indent="0" lvl="0" marL="0" rtl="0" algn="ctr">
                        <a:spcBef>
                          <a:spcPts val="0"/>
                        </a:spcBef>
                        <a:spcAft>
                          <a:spcPts val="0"/>
                        </a:spcAft>
                        <a:buNone/>
                      </a:pPr>
                      <a:r>
                        <a:rPr lang="en">
                          <a:latin typeface="Montserrat"/>
                          <a:ea typeface="Montserrat"/>
                          <a:cs typeface="Montserrat"/>
                          <a:sym typeface="Montserrat"/>
                        </a:rPr>
                        <a:t>Search Political News</a:t>
                      </a:r>
                      <a:endParaRPr>
                        <a:latin typeface="Montserrat"/>
                        <a:ea typeface="Montserrat"/>
                        <a:cs typeface="Montserrat"/>
                        <a:sym typeface="Montserrat"/>
                      </a:endParaRPr>
                    </a:p>
                  </a:txBody>
                  <a:tcPr marT="91425" marB="91425" marR="91425" marL="91425">
                    <a:lnL cap="flat" cmpd="sng" w="9525">
                      <a:solidFill>
                        <a:srgbClr val="005AC0">
                          <a:alpha val="0"/>
                        </a:srgbClr>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Tactics Quiz</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ontserrat"/>
                          <a:ea typeface="Montserrat"/>
                          <a:cs typeface="Montserrat"/>
                          <a:sym typeface="Montserrat"/>
                        </a:rPr>
                        <a:t>0.082</a:t>
                      </a:r>
                      <a:endParaRPr>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-0.60098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c>
                  <a:txBody>
                    <a:bodyPr/>
                    <a:lstStyle/>
                    <a:p>
                      <a:pPr indent="0" lvl="0" marL="0" rtl="0" algn="l">
                        <a:lnSpc>
                          <a:spcPct val="14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0.34450</a:t>
                      </a:r>
                      <a:endParaRPr>
                        <a:solidFill>
                          <a:schemeClr val="dk1"/>
                        </a:solidFill>
                        <a:latin typeface="Montserrat"/>
                        <a:ea typeface="Montserrat"/>
                        <a:cs typeface="Montserrat"/>
                        <a:sym typeface="Montserrat"/>
                      </a:endParaRPr>
                    </a:p>
                  </a:txBody>
                  <a:tcPr marT="91425" marB="91425" marR="91425" marL="91425">
                    <a:lnL cap="flat" cmpd="sng" w="9525">
                      <a:solidFill>
                        <a:srgbClr val="9E9E9E"/>
                      </a:solidFill>
                      <a:prstDash val="dash"/>
                      <a:round/>
                      <a:headEnd len="sm" w="sm" type="none"/>
                      <a:tailEnd len="sm" w="sm" type="none"/>
                    </a:lnL>
                    <a:lnR cap="flat" cmpd="sng" w="9525">
                      <a:solidFill>
                        <a:srgbClr val="005AC0">
                          <a:alpha val="0"/>
                        </a:srgbClr>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005AC0">
                          <a:alpha val="0"/>
                        </a:srgbClr>
                      </a:solidFill>
                      <a:prstDash val="solid"/>
                      <a:round/>
                      <a:headEnd len="sm" w="sm" type="none"/>
                      <a:tailEnd len="sm" w="sm" type="none"/>
                    </a:lnB>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Hypotheses* (</a:t>
            </a:r>
            <a:r>
              <a:rPr lang="en">
                <a:solidFill>
                  <a:srgbClr val="005AC0"/>
                </a:solidFill>
                <a:latin typeface="Montserrat SemiBold"/>
                <a:ea typeface="Montserrat SemiBold"/>
                <a:cs typeface="Montserrat SemiBold"/>
                <a:sym typeface="Montserrat SemiBold"/>
              </a:rPr>
              <a:t>1/2</a:t>
            </a:r>
            <a:r>
              <a:rPr lang="en">
                <a:solidFill>
                  <a:srgbClr val="005AC0"/>
                </a:solidFill>
                <a:latin typeface="Montserrat SemiBold"/>
                <a:ea typeface="Montserrat SemiBold"/>
                <a:cs typeface="Montserrat SemiBold"/>
                <a:sym typeface="Montserrat SemiBold"/>
              </a:rPr>
              <a:t>)</a:t>
            </a:r>
            <a:endParaRPr/>
          </a:p>
        </p:txBody>
      </p:sp>
      <p:sp>
        <p:nvSpPr>
          <p:cNvPr id="1118" name="Google Shape;1118;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solidFill>
                  <a:srgbClr val="005AC0"/>
                </a:solidFill>
                <a:latin typeface="Montserrat"/>
                <a:ea typeface="Montserrat"/>
                <a:cs typeface="Montserrat"/>
                <a:sym typeface="Montserrat"/>
              </a:rPr>
              <a:t>H1</a:t>
            </a:r>
            <a:r>
              <a:rPr lang="en">
                <a:solidFill>
                  <a:srgbClr val="005AC0"/>
                </a:solidFill>
                <a:latin typeface="Montserrat"/>
                <a:ea typeface="Montserrat"/>
                <a:cs typeface="Montserrat"/>
                <a:sym typeface="Montserrat"/>
              </a:rPr>
              <a:t>:</a:t>
            </a:r>
            <a:r>
              <a:rPr lang="en">
                <a:latin typeface="Montserrat"/>
                <a:ea typeface="Montserrat"/>
                <a:cs typeface="Montserrat"/>
                <a:sym typeface="Montserrat"/>
              </a:rPr>
              <a:t> Participants will improve in </a:t>
            </a:r>
            <a:r>
              <a:rPr b="1" lang="en">
                <a:latin typeface="Montserrat"/>
                <a:ea typeface="Montserrat"/>
                <a:cs typeface="Montserrat"/>
                <a:sym typeface="Montserrat"/>
              </a:rPr>
              <a:t>rating misinformation as manipulative</a:t>
            </a:r>
            <a:r>
              <a:rPr lang="en">
                <a:latin typeface="Montserrat"/>
                <a:ea typeface="Montserrat"/>
                <a:cs typeface="Montserrat"/>
                <a:sym typeface="Montserrat"/>
              </a:rPr>
              <a:t> after taking the course ( |Δ</a:t>
            </a:r>
            <a:r>
              <a:rPr baseline="-25000" lang="en">
                <a:latin typeface="Montserrat"/>
                <a:ea typeface="Montserrat"/>
                <a:cs typeface="Montserrat"/>
                <a:sym typeface="Montserrat"/>
              </a:rPr>
              <a:t>post - pre</a:t>
            </a:r>
            <a:r>
              <a:rPr lang="en">
                <a:latin typeface="Montserrat"/>
                <a:ea typeface="Montserrat"/>
                <a:cs typeface="Montserrat"/>
                <a:sym typeface="Montserrat"/>
              </a:rPr>
              <a:t> </a:t>
            </a:r>
            <a:r>
              <a:rPr lang="en" sz="1400">
                <a:latin typeface="Montserrat"/>
                <a:ea typeface="Montserrat"/>
                <a:cs typeface="Montserrat"/>
                <a:sym typeface="Montserrat"/>
              </a:rPr>
              <a:t>score</a:t>
            </a:r>
            <a:r>
              <a:rPr lang="en">
                <a:latin typeface="Montserrat"/>
                <a:ea typeface="Montserrat"/>
                <a:cs typeface="Montserrat"/>
                <a:sym typeface="Montserrat"/>
              </a:rPr>
              <a:t> </a:t>
            </a:r>
            <a:r>
              <a:rPr lang="en" sz="1400">
                <a:latin typeface="Montserrat"/>
                <a:ea typeface="Montserrat"/>
                <a:cs typeface="Montserrat"/>
                <a:sym typeface="Montserrat"/>
              </a:rPr>
              <a:t>identify</a:t>
            </a:r>
            <a:r>
              <a:rPr lang="en">
                <a:latin typeface="Montserrat"/>
                <a:ea typeface="Montserrat"/>
                <a:cs typeface="Montserrat"/>
                <a:sym typeface="Montserrat"/>
              </a:rPr>
              <a:t>|</a:t>
            </a:r>
            <a:r>
              <a:rPr baseline="-25000" lang="en">
                <a:latin typeface="Montserrat"/>
                <a:ea typeface="Montserrat"/>
                <a:cs typeface="Montserrat"/>
                <a:sym typeface="Montserrat"/>
              </a:rPr>
              <a:t>treatment</a:t>
            </a:r>
            <a:r>
              <a:rPr lang="en">
                <a:latin typeface="Montserrat"/>
                <a:ea typeface="Montserrat"/>
                <a:cs typeface="Montserrat"/>
                <a:sym typeface="Montserrat"/>
              </a:rPr>
              <a:t> &gt; |Δ</a:t>
            </a:r>
            <a:r>
              <a:rPr baseline="-25000" lang="en">
                <a:latin typeface="Montserrat"/>
                <a:ea typeface="Montserrat"/>
                <a:cs typeface="Montserrat"/>
                <a:sym typeface="Montserrat"/>
              </a:rPr>
              <a:t>post - pre</a:t>
            </a:r>
            <a:r>
              <a:rPr lang="en">
                <a:latin typeface="Montserrat"/>
                <a:ea typeface="Montserrat"/>
                <a:cs typeface="Montserrat"/>
                <a:sym typeface="Montserrat"/>
              </a:rPr>
              <a:t> </a:t>
            </a:r>
            <a:r>
              <a:rPr lang="en" sz="1400">
                <a:latin typeface="Montserrat"/>
                <a:ea typeface="Montserrat"/>
                <a:cs typeface="Montserrat"/>
                <a:sym typeface="Montserrat"/>
              </a:rPr>
              <a:t>score</a:t>
            </a:r>
            <a:r>
              <a:rPr lang="en">
                <a:latin typeface="Montserrat"/>
                <a:ea typeface="Montserrat"/>
                <a:cs typeface="Montserrat"/>
                <a:sym typeface="Montserrat"/>
              </a:rPr>
              <a:t> </a:t>
            </a:r>
            <a:r>
              <a:rPr lang="en" sz="1400">
                <a:latin typeface="Montserrat"/>
                <a:ea typeface="Montserrat"/>
                <a:cs typeface="Montserrat"/>
                <a:sym typeface="Montserrat"/>
              </a:rPr>
              <a:t>identify</a:t>
            </a:r>
            <a:r>
              <a:rPr lang="en">
                <a:latin typeface="Montserrat"/>
                <a:ea typeface="Montserrat"/>
                <a:cs typeface="Montserrat"/>
                <a:sym typeface="Montserrat"/>
              </a:rPr>
              <a:t>|</a:t>
            </a:r>
            <a:r>
              <a:rPr baseline="-25000" lang="en">
                <a:latin typeface="Montserrat"/>
                <a:ea typeface="Montserrat"/>
                <a:cs typeface="Montserrat"/>
                <a:sym typeface="Montserrat"/>
              </a:rPr>
              <a:t>control</a:t>
            </a:r>
            <a:r>
              <a:rPr lang="en">
                <a:latin typeface="Montserrat"/>
                <a:ea typeface="Montserrat"/>
                <a:cs typeface="Montserrat"/>
                <a:sym typeface="Montserrat"/>
              </a:rPr>
              <a:t>)</a:t>
            </a:r>
            <a:endParaRPr>
              <a:latin typeface="Montserrat"/>
              <a:ea typeface="Montserrat"/>
              <a:cs typeface="Montserrat"/>
              <a:sym typeface="Montserrat"/>
            </a:endParaRPr>
          </a:p>
          <a:p>
            <a:pPr indent="457200" lvl="0" marL="457200" rtl="0" algn="l">
              <a:spcBef>
                <a:spcPts val="1200"/>
              </a:spcBef>
              <a:spcAft>
                <a:spcPts val="0"/>
              </a:spcAft>
              <a:buNone/>
            </a:pPr>
            <a:r>
              <a:rPr lang="en">
                <a:latin typeface="Montserrat"/>
                <a:ea typeface="Montserrat"/>
                <a:cs typeface="Montserrat"/>
                <a:sym typeface="Montserrat"/>
              </a:rPr>
              <a:t>score identify = outcome 1 		if choice matches ground truth</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					  = 7 - outcome 1 		if choice opposite to ground truth</a:t>
            </a:r>
            <a:endParaRPr>
              <a:latin typeface="Montserrat"/>
              <a:ea typeface="Montserrat"/>
              <a:cs typeface="Montserrat"/>
              <a:sym typeface="Montserrat"/>
            </a:endParaRPr>
          </a:p>
          <a:p>
            <a:pPr indent="0" lvl="0" marL="0" rtl="0" algn="l">
              <a:spcBef>
                <a:spcPts val="1200"/>
              </a:spcBef>
              <a:spcAft>
                <a:spcPts val="0"/>
              </a:spcAft>
              <a:buNone/>
            </a:pPr>
            <a:r>
              <a:rPr b="1" lang="en">
                <a:solidFill>
                  <a:srgbClr val="005AC0"/>
                </a:solidFill>
                <a:latin typeface="Montserrat"/>
                <a:ea typeface="Montserrat"/>
                <a:cs typeface="Montserrat"/>
                <a:sym typeface="Montserrat"/>
              </a:rPr>
              <a:t>H2</a:t>
            </a:r>
            <a:r>
              <a:rPr lang="en">
                <a:solidFill>
                  <a:srgbClr val="005AC0"/>
                </a:solidFill>
                <a:latin typeface="Montserrat"/>
                <a:ea typeface="Montserrat"/>
                <a:cs typeface="Montserrat"/>
                <a:sym typeface="Montserrat"/>
              </a:rPr>
              <a:t>:</a:t>
            </a:r>
            <a:r>
              <a:rPr lang="en">
                <a:latin typeface="Montserrat"/>
                <a:ea typeface="Montserrat"/>
                <a:cs typeface="Montserrat"/>
                <a:sym typeface="Montserrat"/>
              </a:rPr>
              <a:t> Participants will be able to </a:t>
            </a:r>
            <a:r>
              <a:rPr b="1" lang="en">
                <a:latin typeface="Montserrat"/>
                <a:ea typeface="Montserrat"/>
                <a:cs typeface="Montserrat"/>
                <a:sym typeface="Montserrat"/>
              </a:rPr>
              <a:t>identify the 3 specified misinformation tactics</a:t>
            </a:r>
            <a:r>
              <a:rPr lang="en">
                <a:latin typeface="Montserrat"/>
                <a:ea typeface="Montserrat"/>
                <a:cs typeface="Montserrat"/>
                <a:sym typeface="Montserrat"/>
              </a:rPr>
              <a:t> better after taking the course </a:t>
            </a:r>
            <a:br>
              <a:rPr lang="en">
                <a:latin typeface="Montserrat"/>
                <a:ea typeface="Montserrat"/>
                <a:cs typeface="Montserrat"/>
                <a:sym typeface="Montserrat"/>
              </a:rPr>
            </a:br>
            <a:r>
              <a:rPr lang="en">
                <a:latin typeface="Montserrat"/>
                <a:ea typeface="Montserrat"/>
                <a:cs typeface="Montserrat"/>
                <a:sym typeface="Montserrat"/>
              </a:rPr>
              <a:t>( |Δ</a:t>
            </a:r>
            <a:r>
              <a:rPr baseline="-25000" lang="en">
                <a:latin typeface="Montserrat"/>
                <a:ea typeface="Montserrat"/>
                <a:cs typeface="Montserrat"/>
                <a:sym typeface="Montserrat"/>
              </a:rPr>
              <a:t>post - pre</a:t>
            </a:r>
            <a:r>
              <a:rPr lang="en">
                <a:latin typeface="Montserrat"/>
                <a:ea typeface="Montserrat"/>
                <a:cs typeface="Montserrat"/>
                <a:sym typeface="Montserrat"/>
              </a:rPr>
              <a:t> </a:t>
            </a:r>
            <a:r>
              <a:rPr lang="en" sz="1400">
                <a:latin typeface="Montserrat"/>
                <a:ea typeface="Montserrat"/>
                <a:cs typeface="Montserrat"/>
                <a:sym typeface="Montserrat"/>
              </a:rPr>
              <a:t>precision T</a:t>
            </a:r>
            <a:r>
              <a:rPr lang="en">
                <a:latin typeface="Montserrat"/>
                <a:ea typeface="Montserrat"/>
                <a:cs typeface="Montserrat"/>
                <a:sym typeface="Montserrat"/>
              </a:rPr>
              <a:t>|</a:t>
            </a:r>
            <a:r>
              <a:rPr baseline="-25000" lang="en">
                <a:latin typeface="Montserrat"/>
                <a:ea typeface="Montserrat"/>
                <a:cs typeface="Montserrat"/>
                <a:sym typeface="Montserrat"/>
              </a:rPr>
              <a:t>treatment</a:t>
            </a:r>
            <a:r>
              <a:rPr lang="en">
                <a:latin typeface="Montserrat"/>
                <a:ea typeface="Montserrat"/>
                <a:cs typeface="Montserrat"/>
                <a:sym typeface="Montserrat"/>
              </a:rPr>
              <a:t> &gt; |Δ</a:t>
            </a:r>
            <a:r>
              <a:rPr baseline="-25000" lang="en">
                <a:latin typeface="Montserrat"/>
                <a:ea typeface="Montserrat"/>
                <a:cs typeface="Montserrat"/>
                <a:sym typeface="Montserrat"/>
              </a:rPr>
              <a:t>post - pre</a:t>
            </a:r>
            <a:r>
              <a:rPr lang="en">
                <a:latin typeface="Montserrat"/>
                <a:ea typeface="Montserrat"/>
                <a:cs typeface="Montserrat"/>
                <a:sym typeface="Montserrat"/>
              </a:rPr>
              <a:t> </a:t>
            </a:r>
            <a:r>
              <a:rPr lang="en" sz="1400">
                <a:latin typeface="Montserrat"/>
                <a:ea typeface="Montserrat"/>
                <a:cs typeface="Montserrat"/>
                <a:sym typeface="Montserrat"/>
              </a:rPr>
              <a:t>precision T</a:t>
            </a:r>
            <a:r>
              <a:rPr lang="en">
                <a:latin typeface="Montserrat"/>
                <a:ea typeface="Montserrat"/>
                <a:cs typeface="Montserrat"/>
                <a:sym typeface="Montserrat"/>
              </a:rPr>
              <a:t>|</a:t>
            </a:r>
            <a:r>
              <a:rPr baseline="-25000" lang="en">
                <a:latin typeface="Montserrat"/>
                <a:ea typeface="Montserrat"/>
                <a:cs typeface="Montserrat"/>
                <a:sym typeface="Montserrat"/>
              </a:rPr>
              <a:t>control</a:t>
            </a:r>
            <a:r>
              <a:rPr lang="en">
                <a:latin typeface="Montserrat"/>
                <a:ea typeface="Montserrat"/>
                <a:cs typeface="Montserrat"/>
                <a:sym typeface="Montserrat"/>
              </a:rPr>
              <a:t>)</a:t>
            </a:r>
            <a:endParaRPr>
              <a:latin typeface="Montserrat"/>
              <a:ea typeface="Montserrat"/>
              <a:cs typeface="Montserrat"/>
              <a:sym typeface="Montserrat"/>
            </a:endParaRPr>
          </a:p>
          <a:p>
            <a:pPr indent="0" lvl="0" marL="914400" rtl="0" algn="l">
              <a:spcBef>
                <a:spcPts val="120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914400" rtl="0" algn="l">
              <a:spcBef>
                <a:spcPts val="1200"/>
              </a:spcBef>
              <a:spcAft>
                <a:spcPts val="1200"/>
              </a:spcAft>
              <a:buNone/>
            </a:pPr>
            <a:r>
              <a:rPr lang="en">
                <a:latin typeface="Montserrat"/>
                <a:ea typeface="Montserrat"/>
                <a:cs typeface="Montserrat"/>
                <a:sym typeface="Montserrat"/>
              </a:rPr>
              <a:t> precision T = </a:t>
            </a:r>
            <a:endParaRPr>
              <a:latin typeface="Montserrat"/>
              <a:ea typeface="Montserrat"/>
              <a:cs typeface="Montserrat"/>
              <a:sym typeface="Montserrat"/>
            </a:endParaRPr>
          </a:p>
        </p:txBody>
      </p:sp>
      <p:sp>
        <p:nvSpPr>
          <p:cNvPr id="1119" name="Google Shape;1119;p103"/>
          <p:cNvSpPr txBox="1"/>
          <p:nvPr/>
        </p:nvSpPr>
        <p:spPr>
          <a:xfrm>
            <a:off x="311700" y="4645075"/>
            <a:ext cx="587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5AC0"/>
                </a:solidFill>
                <a:latin typeface="Montserrat"/>
                <a:ea typeface="Montserrat"/>
                <a:cs typeface="Montserrat"/>
                <a:sym typeface="Montserrat"/>
              </a:rPr>
              <a:t>* </a:t>
            </a:r>
            <a:r>
              <a:rPr lang="en" sz="1000">
                <a:latin typeface="Montserrat"/>
                <a:ea typeface="Montserrat"/>
                <a:cs typeface="Montserrat"/>
                <a:sym typeface="Montserrat"/>
              </a:rPr>
              <a:t>We expect small effect sizes ~ 10%</a:t>
            </a:r>
            <a:endParaRPr sz="1000">
              <a:latin typeface="Montserrat"/>
              <a:ea typeface="Montserrat"/>
              <a:cs typeface="Montserrat"/>
              <a:sym typeface="Montserrat"/>
            </a:endParaRPr>
          </a:p>
        </p:txBody>
      </p:sp>
      <p:graphicFrame>
        <p:nvGraphicFramePr>
          <p:cNvPr id="1120" name="Google Shape;1120;p103"/>
          <p:cNvGraphicFramePr/>
          <p:nvPr/>
        </p:nvGraphicFramePr>
        <p:xfrm>
          <a:off x="2849000" y="3820575"/>
          <a:ext cx="3000000" cy="3000000"/>
        </p:xfrm>
        <a:graphic>
          <a:graphicData uri="http://schemas.openxmlformats.org/drawingml/2006/table">
            <a:tbl>
              <a:tblPr>
                <a:noFill/>
                <a:tableStyleId>{79CC33BA-E10A-4C05-8659-71DDF1C8C14C}</a:tableStyleId>
              </a:tblPr>
              <a:tblGrid>
                <a:gridCol w="3622575"/>
              </a:tblGrid>
              <a:tr h="121600">
                <a:tc>
                  <a:txBody>
                    <a:bodyPr/>
                    <a:lstStyle/>
                    <a:p>
                      <a:pPr indent="0" lvl="0" marL="0" rtl="0" algn="ctr">
                        <a:lnSpc>
                          <a:spcPct val="115000"/>
                        </a:lnSpc>
                        <a:spcBef>
                          <a:spcPts val="0"/>
                        </a:spcBef>
                        <a:spcAft>
                          <a:spcPts val="1200"/>
                        </a:spcAft>
                        <a:buClr>
                          <a:schemeClr val="dk1"/>
                        </a:buClr>
                        <a:buSzPts val="1100"/>
                        <a:buFont typeface="Arial"/>
                        <a:buNone/>
                      </a:pPr>
                      <a:r>
                        <a:rPr lang="en" sz="1650">
                          <a:solidFill>
                            <a:schemeClr val="dk2"/>
                          </a:solidFill>
                          <a:latin typeface="Montserrat"/>
                          <a:ea typeface="Montserrat"/>
                          <a:cs typeface="Montserrat"/>
                          <a:sym typeface="Montserrat"/>
                        </a:rPr>
                        <a:t># tactics correctly identified</a:t>
                      </a:r>
                      <a:endParaRPr sz="165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lnSpc>
                          <a:spcPct val="115000"/>
                        </a:lnSpc>
                        <a:spcBef>
                          <a:spcPts val="0"/>
                        </a:spcBef>
                        <a:spcAft>
                          <a:spcPts val="1200"/>
                        </a:spcAft>
                        <a:buClr>
                          <a:schemeClr val="dk1"/>
                        </a:buClr>
                        <a:buSzPts val="1100"/>
                        <a:buFont typeface="Arial"/>
                        <a:buNone/>
                      </a:pPr>
                      <a:r>
                        <a:rPr lang="en" sz="1650">
                          <a:solidFill>
                            <a:schemeClr val="dk2"/>
                          </a:solidFill>
                          <a:latin typeface="Montserrat"/>
                          <a:ea typeface="Montserrat"/>
                          <a:cs typeface="Montserrat"/>
                          <a:sym typeface="Montserrat"/>
                        </a:rPr>
                        <a:t># of posts shown</a:t>
                      </a:r>
                      <a:endParaRPr sz="1650">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Treatment and Control Courses</a:t>
            </a:r>
            <a:endParaRPr>
              <a:solidFill>
                <a:srgbClr val="005AC0"/>
              </a:solidFill>
              <a:latin typeface="Montserrat SemiBold"/>
              <a:ea typeface="Montserrat SemiBold"/>
              <a:cs typeface="Montserrat SemiBold"/>
              <a:sym typeface="Montserrat SemiBold"/>
            </a:endParaRPr>
          </a:p>
        </p:txBody>
      </p:sp>
      <p:sp>
        <p:nvSpPr>
          <p:cNvPr id="338" name="Google Shape;338;p41"/>
          <p:cNvSpPr txBox="1"/>
          <p:nvPr/>
        </p:nvSpPr>
        <p:spPr>
          <a:xfrm>
            <a:off x="311700" y="1246325"/>
            <a:ext cx="3998400" cy="609000"/>
          </a:xfrm>
          <a:prstGeom prst="rect">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rgbClr val="FFFFFF"/>
                </a:solidFill>
                <a:latin typeface="Montserrat"/>
                <a:ea typeface="Montserrat"/>
                <a:cs typeface="Montserrat"/>
                <a:sym typeface="Montserrat"/>
              </a:rPr>
              <a:t>Treatment Excerpt</a:t>
            </a:r>
            <a:r>
              <a:rPr lang="en">
                <a:solidFill>
                  <a:srgbClr val="FFFFFF"/>
                </a:solidFill>
                <a:latin typeface="Montserrat SemiBold"/>
                <a:ea typeface="Montserrat SemiBold"/>
                <a:cs typeface="Montserrat SemiBold"/>
                <a:sym typeface="Montserrat SemiBold"/>
              </a:rPr>
              <a:t> </a:t>
            </a:r>
            <a:br>
              <a:rPr lang="en">
                <a:solidFill>
                  <a:srgbClr val="FFFFFF"/>
                </a:solidFill>
                <a:latin typeface="Montserrat SemiBold"/>
                <a:ea typeface="Montserrat SemiBold"/>
                <a:cs typeface="Montserrat SemiBold"/>
                <a:sym typeface="Montserrat SemiBold"/>
              </a:rPr>
            </a:br>
            <a:r>
              <a:rPr lang="en">
                <a:solidFill>
                  <a:srgbClr val="FFFFFF"/>
                </a:solidFill>
                <a:latin typeface="Montserrat SemiBold"/>
                <a:ea typeface="Montserrat SemiBold"/>
                <a:cs typeface="Montserrat SemiBold"/>
                <a:sym typeface="Montserrat SemiBold"/>
              </a:rPr>
              <a:t>Misinformation Course</a:t>
            </a:r>
            <a:endParaRPr>
              <a:solidFill>
                <a:srgbClr val="FFFFFF"/>
              </a:solidFill>
              <a:latin typeface="Montserrat SemiBold"/>
              <a:ea typeface="Montserrat SemiBold"/>
              <a:cs typeface="Montserrat SemiBold"/>
              <a:sym typeface="Montserrat SemiBold"/>
            </a:endParaRPr>
          </a:p>
        </p:txBody>
      </p:sp>
      <p:sp>
        <p:nvSpPr>
          <p:cNvPr id="339" name="Google Shape;339;p41"/>
          <p:cNvSpPr txBox="1"/>
          <p:nvPr/>
        </p:nvSpPr>
        <p:spPr>
          <a:xfrm>
            <a:off x="311700" y="1855325"/>
            <a:ext cx="3998400" cy="284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a:solidFill>
                  <a:srgbClr val="595959"/>
                </a:solidFill>
                <a:latin typeface="Montserrat"/>
                <a:ea typeface="Montserrat"/>
                <a:cs typeface="Montserrat"/>
                <a:sym typeface="Montserrat"/>
              </a:rPr>
              <a:t>When someone tells you about their experience with something, that story is called an anecdote, and they aren’t always reliable.</a:t>
            </a:r>
            <a:endParaRPr>
              <a:solidFill>
                <a:srgbClr val="595959"/>
              </a:solidFill>
              <a:latin typeface="Montserrat"/>
              <a:ea typeface="Montserrat"/>
              <a:cs typeface="Montserrat"/>
              <a:sym typeface="Montserrat"/>
            </a:endParaRPr>
          </a:p>
          <a:p>
            <a:pPr indent="0" lvl="0" marL="0" rtl="0" algn="l">
              <a:lnSpc>
                <a:spcPct val="115000"/>
              </a:lnSpc>
              <a:spcBef>
                <a:spcPts val="1500"/>
              </a:spcBef>
              <a:spcAft>
                <a:spcPts val="0"/>
              </a:spcAft>
              <a:buNone/>
            </a:pPr>
            <a:r>
              <a:rPr lang="en">
                <a:solidFill>
                  <a:srgbClr val="595959"/>
                </a:solidFill>
                <a:latin typeface="Montserrat"/>
                <a:ea typeface="Montserrat"/>
                <a:cs typeface="Montserrat"/>
                <a:sym typeface="Montserrat"/>
              </a:rPr>
              <a:t>⁉️ How does that work?</a:t>
            </a:r>
            <a:endParaRPr>
              <a:solidFill>
                <a:srgbClr val="595959"/>
              </a:solidFill>
              <a:latin typeface="Montserrat"/>
              <a:ea typeface="Montserrat"/>
              <a:cs typeface="Montserrat"/>
              <a:sym typeface="Montserrat"/>
            </a:endParaRPr>
          </a:p>
          <a:p>
            <a:pPr indent="0" lvl="0" marL="0" rtl="0" algn="l">
              <a:lnSpc>
                <a:spcPct val="115000"/>
              </a:lnSpc>
              <a:spcBef>
                <a:spcPts val="1500"/>
              </a:spcBef>
              <a:spcAft>
                <a:spcPts val="1500"/>
              </a:spcAft>
              <a:buNone/>
            </a:pPr>
            <a:r>
              <a:rPr lang="en">
                <a:solidFill>
                  <a:srgbClr val="595959"/>
                </a:solidFill>
                <a:latin typeface="Montserrat"/>
                <a:ea typeface="Montserrat"/>
                <a:cs typeface="Montserrat"/>
                <a:sym typeface="Montserrat"/>
              </a:rPr>
              <a:t>⚠️ The danger of anecdotes is that they assume what’s true for one person should be true for everyone.</a:t>
            </a:r>
            <a:endParaRPr>
              <a:solidFill>
                <a:srgbClr val="595959"/>
              </a:solidFill>
              <a:latin typeface="Montserrat"/>
              <a:ea typeface="Montserrat"/>
              <a:cs typeface="Montserrat"/>
              <a:sym typeface="Montserrat"/>
            </a:endParaRPr>
          </a:p>
        </p:txBody>
      </p:sp>
      <p:sp>
        <p:nvSpPr>
          <p:cNvPr id="340" name="Google Shape;340;p41"/>
          <p:cNvSpPr txBox="1"/>
          <p:nvPr/>
        </p:nvSpPr>
        <p:spPr>
          <a:xfrm>
            <a:off x="4833900" y="1246325"/>
            <a:ext cx="3998400" cy="609000"/>
          </a:xfrm>
          <a:prstGeom prst="rect">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chemeClr val="lt1"/>
                </a:solidFill>
                <a:latin typeface="Montserrat"/>
                <a:ea typeface="Montserrat"/>
                <a:cs typeface="Montserrat"/>
                <a:sym typeface="Montserrat"/>
              </a:rPr>
              <a:t>Control</a:t>
            </a:r>
            <a:r>
              <a:rPr lang="en">
                <a:solidFill>
                  <a:schemeClr val="lt1"/>
                </a:solidFill>
                <a:latin typeface="Montserrat"/>
                <a:ea typeface="Montserrat"/>
                <a:cs typeface="Montserrat"/>
                <a:sym typeface="Montserrat"/>
              </a:rPr>
              <a:t> Excerpt</a:t>
            </a:r>
            <a:r>
              <a:rPr lang="en">
                <a:solidFill>
                  <a:schemeClr val="lt1"/>
                </a:solidFill>
                <a:latin typeface="Montserrat SemiBold"/>
                <a:ea typeface="Montserrat SemiBold"/>
                <a:cs typeface="Montserrat SemiBold"/>
                <a:sym typeface="Montserrat SemiBold"/>
              </a:rPr>
              <a:t> </a:t>
            </a:r>
            <a:br>
              <a:rPr lang="en">
                <a:solidFill>
                  <a:schemeClr val="lt1"/>
                </a:solidFill>
                <a:latin typeface="Montserrat SemiBold"/>
                <a:ea typeface="Montserrat SemiBold"/>
                <a:cs typeface="Montserrat SemiBold"/>
                <a:sym typeface="Montserrat SemiBold"/>
              </a:rPr>
            </a:br>
            <a:r>
              <a:rPr lang="en">
                <a:solidFill>
                  <a:schemeClr val="lt1"/>
                </a:solidFill>
                <a:latin typeface="Montserrat SemiBold"/>
                <a:ea typeface="Montserrat SemiBold"/>
                <a:cs typeface="Montserrat SemiBold"/>
                <a:sym typeface="Montserrat SemiBold"/>
              </a:rPr>
              <a:t>Sleep Course</a:t>
            </a:r>
            <a:endParaRPr>
              <a:solidFill>
                <a:srgbClr val="FFFFFF"/>
              </a:solidFill>
              <a:latin typeface="Montserrat SemiBold"/>
              <a:ea typeface="Montserrat SemiBold"/>
              <a:cs typeface="Montserrat SemiBold"/>
              <a:sym typeface="Montserrat SemiBold"/>
            </a:endParaRPr>
          </a:p>
        </p:txBody>
      </p:sp>
      <p:sp>
        <p:nvSpPr>
          <p:cNvPr id="341" name="Google Shape;341;p41"/>
          <p:cNvSpPr txBox="1"/>
          <p:nvPr/>
        </p:nvSpPr>
        <p:spPr>
          <a:xfrm>
            <a:off x="4833900" y="1855325"/>
            <a:ext cx="3998400" cy="284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a:solidFill>
                  <a:srgbClr val="595959"/>
                </a:solidFill>
                <a:latin typeface="Montserrat"/>
                <a:ea typeface="Montserrat"/>
                <a:cs typeface="Montserrat"/>
                <a:sym typeface="Montserrat"/>
              </a:rPr>
              <a:t>⏰ There are several strategies you can use to help manage a regular sleep schedule. One useful tip is to set an alarm clock. Alarms help us wake up in the morning, but we can use them to remind us to go to bed on time as well!</a:t>
            </a:r>
            <a:endParaRPr>
              <a:solidFill>
                <a:srgbClr val="595959"/>
              </a:solidFill>
              <a:latin typeface="Montserrat"/>
              <a:ea typeface="Montserrat"/>
              <a:cs typeface="Montserrat"/>
              <a:sym typeface="Montserrat"/>
            </a:endParaRPr>
          </a:p>
          <a:p>
            <a:pPr indent="0" lvl="0" marL="0" rtl="0" algn="l">
              <a:lnSpc>
                <a:spcPct val="115000"/>
              </a:lnSpc>
              <a:spcBef>
                <a:spcPts val="1500"/>
              </a:spcBef>
              <a:spcAft>
                <a:spcPts val="1500"/>
              </a:spcAft>
              <a:buNone/>
            </a:pPr>
            <a:r>
              <a:rPr lang="en">
                <a:solidFill>
                  <a:srgbClr val="595959"/>
                </a:solidFill>
                <a:latin typeface="Montserrat"/>
                <a:ea typeface="Montserrat"/>
                <a:cs typeface="Montserrat"/>
                <a:sym typeface="Montserrat"/>
              </a:rPr>
              <a:t>🚿 Another helpful strategy is setting a regular bedtime routine. This could involve taking a shower, tidying your bedroom, or reading a book.</a:t>
            </a:r>
            <a:endParaRPr>
              <a:solidFill>
                <a:srgbClr val="595959"/>
              </a:solidFill>
              <a:latin typeface="Montserrat"/>
              <a:ea typeface="Montserrat"/>
              <a:cs typeface="Montserrat"/>
              <a:sym typeface="Montserrat"/>
            </a:endParaRPr>
          </a:p>
        </p:txBody>
      </p:sp>
      <p:cxnSp>
        <p:nvCxnSpPr>
          <p:cNvPr id="342" name="Google Shape;342;p41"/>
          <p:cNvCxnSpPr/>
          <p:nvPr/>
        </p:nvCxnSpPr>
        <p:spPr>
          <a:xfrm>
            <a:off x="4572000" y="1260450"/>
            <a:ext cx="0" cy="3456000"/>
          </a:xfrm>
          <a:prstGeom prst="straightConnector1">
            <a:avLst/>
          </a:prstGeom>
          <a:noFill/>
          <a:ln cap="flat" cmpd="sng" w="9525">
            <a:solidFill>
              <a:srgbClr val="595959"/>
            </a:solidFill>
            <a:prstDash val="dash"/>
            <a:round/>
            <a:headEnd len="med" w="med" type="none"/>
            <a:tailEnd len="med" w="med" type="none"/>
          </a:ln>
        </p:spPr>
      </p:cxnSp>
      <p:sp>
        <p:nvSpPr>
          <p:cNvPr id="343" name="Google Shape;343;p41"/>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Hypotheses* (2/2)</a:t>
            </a:r>
            <a:endParaRPr/>
          </a:p>
        </p:txBody>
      </p:sp>
      <p:sp>
        <p:nvSpPr>
          <p:cNvPr id="1126" name="Google Shape;1126;p104"/>
          <p:cNvSpPr txBox="1"/>
          <p:nvPr/>
        </p:nvSpPr>
        <p:spPr>
          <a:xfrm>
            <a:off x="311700" y="4645075"/>
            <a:ext cx="587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5AC0"/>
                </a:solidFill>
                <a:latin typeface="Montserrat"/>
                <a:ea typeface="Montserrat"/>
                <a:cs typeface="Montserrat"/>
                <a:sym typeface="Montserrat"/>
              </a:rPr>
              <a:t>* </a:t>
            </a:r>
            <a:r>
              <a:rPr lang="en" sz="1000">
                <a:latin typeface="Montserrat"/>
                <a:ea typeface="Montserrat"/>
                <a:cs typeface="Montserrat"/>
                <a:sym typeface="Montserrat"/>
              </a:rPr>
              <a:t>We expect small effect sizes ~ 10%</a:t>
            </a:r>
            <a:endParaRPr sz="1000">
              <a:latin typeface="Montserrat"/>
              <a:ea typeface="Montserrat"/>
              <a:cs typeface="Montserrat"/>
              <a:sym typeface="Montserrat"/>
            </a:endParaRPr>
          </a:p>
        </p:txBody>
      </p:sp>
      <p:sp>
        <p:nvSpPr>
          <p:cNvPr id="1127" name="Google Shape;1127;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005AC0"/>
                </a:solidFill>
                <a:latin typeface="Montserrat"/>
                <a:ea typeface="Montserrat"/>
                <a:cs typeface="Montserrat"/>
                <a:sym typeface="Montserrat"/>
              </a:rPr>
              <a:t>H3</a:t>
            </a:r>
            <a:r>
              <a:rPr lang="en" sz="1650">
                <a:solidFill>
                  <a:srgbClr val="005AC0"/>
                </a:solidFill>
                <a:latin typeface="Montserrat"/>
                <a:ea typeface="Montserrat"/>
                <a:cs typeface="Montserrat"/>
                <a:sym typeface="Montserrat"/>
              </a:rPr>
              <a:t>:</a:t>
            </a:r>
            <a:r>
              <a:rPr lang="en" sz="1650">
                <a:latin typeface="Montserrat"/>
                <a:ea typeface="Montserrat"/>
                <a:cs typeface="Montserrat"/>
                <a:sym typeface="Montserrat"/>
              </a:rPr>
              <a:t> Participants will be less likely to </a:t>
            </a:r>
            <a:r>
              <a:rPr b="1" lang="en" sz="1650">
                <a:latin typeface="Montserrat"/>
                <a:ea typeface="Montserrat"/>
                <a:cs typeface="Montserrat"/>
                <a:sym typeface="Montserrat"/>
              </a:rPr>
              <a:t>share misinformation online</a:t>
            </a:r>
            <a:r>
              <a:rPr lang="en" sz="1650">
                <a:latin typeface="Montserrat"/>
                <a:ea typeface="Montserrat"/>
                <a:cs typeface="Montserrat"/>
                <a:sym typeface="Montserrat"/>
              </a:rPr>
              <a:t> after taking the course ( |Δ</a:t>
            </a:r>
            <a:r>
              <a:rPr baseline="-25000" lang="en" sz="1650">
                <a:latin typeface="Montserrat"/>
                <a:ea typeface="Montserrat"/>
                <a:cs typeface="Montserrat"/>
                <a:sym typeface="Montserrat"/>
              </a:rPr>
              <a:t>post - pre</a:t>
            </a:r>
            <a:r>
              <a:rPr lang="en" sz="1650">
                <a:latin typeface="Montserrat"/>
                <a:ea typeface="Montserrat"/>
                <a:cs typeface="Montserrat"/>
                <a:sym typeface="Montserrat"/>
              </a:rPr>
              <a:t> share misinfo likelihood|</a:t>
            </a:r>
            <a:r>
              <a:rPr baseline="-25000" lang="en" sz="1650">
                <a:latin typeface="Montserrat"/>
                <a:ea typeface="Montserrat"/>
                <a:cs typeface="Montserrat"/>
                <a:sym typeface="Montserrat"/>
              </a:rPr>
              <a:t>treatment</a:t>
            </a:r>
            <a:r>
              <a:rPr lang="en" sz="1650">
                <a:latin typeface="Montserrat"/>
                <a:ea typeface="Montserrat"/>
                <a:cs typeface="Montserrat"/>
                <a:sym typeface="Montserrat"/>
              </a:rPr>
              <a:t> &lt; |Δ</a:t>
            </a:r>
            <a:r>
              <a:rPr baseline="-25000" lang="en" sz="1650">
                <a:latin typeface="Montserrat"/>
                <a:ea typeface="Montserrat"/>
                <a:cs typeface="Montserrat"/>
                <a:sym typeface="Montserrat"/>
              </a:rPr>
              <a:t>post - pre</a:t>
            </a:r>
            <a:r>
              <a:rPr lang="en" sz="1650">
                <a:latin typeface="Montserrat"/>
                <a:ea typeface="Montserrat"/>
                <a:cs typeface="Montserrat"/>
                <a:sym typeface="Montserrat"/>
              </a:rPr>
              <a:t> share misinfo likelihood|</a:t>
            </a:r>
            <a:r>
              <a:rPr baseline="-25000" lang="en" sz="1650">
                <a:latin typeface="Montserrat"/>
                <a:ea typeface="Montserrat"/>
                <a:cs typeface="Montserrat"/>
                <a:sym typeface="Montserrat"/>
              </a:rPr>
              <a:t>control</a:t>
            </a:r>
            <a:r>
              <a:rPr lang="en" sz="1650">
                <a:latin typeface="Montserrat"/>
                <a:ea typeface="Montserrat"/>
                <a:cs typeface="Montserrat"/>
                <a:sym typeface="Montserrat"/>
              </a:rPr>
              <a:t>)</a:t>
            </a:r>
            <a:endParaRPr sz="1650">
              <a:latin typeface="Montserrat"/>
              <a:ea typeface="Montserrat"/>
              <a:cs typeface="Montserrat"/>
              <a:sym typeface="Montserrat"/>
            </a:endParaRPr>
          </a:p>
          <a:p>
            <a:pPr indent="0" lvl="0" marL="0" rtl="0" algn="l">
              <a:spcBef>
                <a:spcPts val="1200"/>
              </a:spcBef>
              <a:spcAft>
                <a:spcPts val="0"/>
              </a:spcAft>
              <a:buNone/>
            </a:pPr>
            <a:r>
              <a:t/>
            </a:r>
            <a:endParaRPr sz="1650">
              <a:latin typeface="Montserrat"/>
              <a:ea typeface="Montserrat"/>
              <a:cs typeface="Montserrat"/>
              <a:sym typeface="Montserrat"/>
            </a:endParaRPr>
          </a:p>
          <a:p>
            <a:pPr indent="0" lvl="0" marL="0" rtl="0" algn="l">
              <a:spcBef>
                <a:spcPts val="1200"/>
              </a:spcBef>
              <a:spcAft>
                <a:spcPts val="0"/>
              </a:spcAft>
              <a:buNone/>
            </a:pPr>
            <a:r>
              <a:rPr b="1" lang="en" sz="1650">
                <a:solidFill>
                  <a:srgbClr val="005AC0"/>
                </a:solidFill>
                <a:latin typeface="Montserrat"/>
                <a:ea typeface="Montserrat"/>
                <a:cs typeface="Montserrat"/>
                <a:sym typeface="Montserrat"/>
              </a:rPr>
              <a:t>H4</a:t>
            </a:r>
            <a:r>
              <a:rPr lang="en" sz="1650">
                <a:solidFill>
                  <a:srgbClr val="005AC0"/>
                </a:solidFill>
                <a:latin typeface="Montserrat"/>
                <a:ea typeface="Montserrat"/>
                <a:cs typeface="Montserrat"/>
                <a:sym typeface="Montserrat"/>
              </a:rPr>
              <a:t>:</a:t>
            </a:r>
            <a:r>
              <a:rPr lang="en" sz="1650">
                <a:latin typeface="Montserrat"/>
                <a:ea typeface="Montserrat"/>
                <a:cs typeface="Montserrat"/>
                <a:sym typeface="Montserrat"/>
              </a:rPr>
              <a:t> Participants will be less likely to </a:t>
            </a:r>
            <a:r>
              <a:rPr b="1" lang="en" sz="1650">
                <a:latin typeface="Montserrat"/>
                <a:ea typeface="Montserrat"/>
                <a:cs typeface="Montserrat"/>
                <a:sym typeface="Montserrat"/>
              </a:rPr>
              <a:t>share misinformation offline</a:t>
            </a:r>
            <a:r>
              <a:rPr lang="en" sz="1650">
                <a:latin typeface="Montserrat"/>
                <a:ea typeface="Montserrat"/>
                <a:cs typeface="Montserrat"/>
                <a:sym typeface="Montserrat"/>
              </a:rPr>
              <a:t> after taking the course ( |Δ</a:t>
            </a:r>
            <a:r>
              <a:rPr baseline="-25000" lang="en" sz="1650">
                <a:latin typeface="Montserrat"/>
                <a:ea typeface="Montserrat"/>
                <a:cs typeface="Montserrat"/>
                <a:sym typeface="Montserrat"/>
              </a:rPr>
              <a:t>post - pre</a:t>
            </a:r>
            <a:r>
              <a:rPr lang="en" sz="1650">
                <a:latin typeface="Montserrat"/>
                <a:ea typeface="Montserrat"/>
                <a:cs typeface="Montserrat"/>
                <a:sym typeface="Montserrat"/>
              </a:rPr>
              <a:t> share misinfo likelihood|</a:t>
            </a:r>
            <a:r>
              <a:rPr baseline="-25000" lang="en" sz="1650">
                <a:latin typeface="Montserrat"/>
                <a:ea typeface="Montserrat"/>
                <a:cs typeface="Montserrat"/>
                <a:sym typeface="Montserrat"/>
              </a:rPr>
              <a:t>treatment</a:t>
            </a:r>
            <a:r>
              <a:rPr lang="en" sz="1650">
                <a:latin typeface="Montserrat"/>
                <a:ea typeface="Montserrat"/>
                <a:cs typeface="Montserrat"/>
                <a:sym typeface="Montserrat"/>
              </a:rPr>
              <a:t> &lt; |Δ</a:t>
            </a:r>
            <a:r>
              <a:rPr baseline="-25000" lang="en" sz="1650">
                <a:latin typeface="Montserrat"/>
                <a:ea typeface="Montserrat"/>
                <a:cs typeface="Montserrat"/>
                <a:sym typeface="Montserrat"/>
              </a:rPr>
              <a:t>post - pre</a:t>
            </a:r>
            <a:r>
              <a:rPr lang="en" sz="1650">
                <a:latin typeface="Montserrat"/>
                <a:ea typeface="Montserrat"/>
                <a:cs typeface="Montserrat"/>
                <a:sym typeface="Montserrat"/>
              </a:rPr>
              <a:t> share misinfo likelihood|</a:t>
            </a:r>
            <a:r>
              <a:rPr baseline="-25000" lang="en" sz="1650">
                <a:latin typeface="Montserrat"/>
                <a:ea typeface="Montserrat"/>
                <a:cs typeface="Montserrat"/>
                <a:sym typeface="Montserrat"/>
              </a:rPr>
              <a:t>control</a:t>
            </a:r>
            <a:r>
              <a:rPr lang="en" sz="1650">
                <a:latin typeface="Montserrat"/>
                <a:ea typeface="Montserrat"/>
                <a:cs typeface="Montserrat"/>
                <a:sym typeface="Montserrat"/>
              </a:rPr>
              <a:t>)</a:t>
            </a:r>
            <a:endParaRPr sz="1650">
              <a:latin typeface="Montserrat"/>
              <a:ea typeface="Montserrat"/>
              <a:cs typeface="Montserrat"/>
              <a:sym typeface="Montserrat"/>
            </a:endParaRPr>
          </a:p>
          <a:p>
            <a:pPr indent="0" lvl="0" marL="0" rtl="0" algn="l">
              <a:spcBef>
                <a:spcPts val="1200"/>
              </a:spcBef>
              <a:spcAft>
                <a:spcPts val="0"/>
              </a:spcAft>
              <a:buNone/>
            </a:pPr>
            <a:r>
              <a:t/>
            </a:r>
            <a:endParaRPr sz="1650">
              <a:latin typeface="Montserrat"/>
              <a:ea typeface="Montserrat"/>
              <a:cs typeface="Montserrat"/>
              <a:sym typeface="Montserrat"/>
            </a:endParaRPr>
          </a:p>
          <a:p>
            <a:pPr indent="457200" lvl="0" marL="457200" rtl="0" algn="l">
              <a:spcBef>
                <a:spcPts val="1200"/>
              </a:spcBef>
              <a:spcAft>
                <a:spcPts val="1200"/>
              </a:spcAft>
              <a:buNone/>
            </a:pPr>
            <a:r>
              <a:rPr lang="en" sz="1650">
                <a:latin typeface="Montserrat"/>
                <a:ea typeface="Montserrat"/>
                <a:cs typeface="Montserrat"/>
                <a:sym typeface="Montserrat"/>
              </a:rPr>
              <a:t>Share misinfo likelihood = Outcome 3/4 for misinformation questions</a:t>
            </a:r>
            <a:endParaRPr sz="1650">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Power overview</a:t>
            </a:r>
            <a:endParaRPr>
              <a:solidFill>
                <a:srgbClr val="005AC0"/>
              </a:solidFill>
              <a:latin typeface="Montserrat SemiBold"/>
              <a:ea typeface="Montserrat SemiBold"/>
              <a:cs typeface="Montserrat SemiBold"/>
              <a:sym typeface="Montserrat SemiBold"/>
            </a:endParaRPr>
          </a:p>
        </p:txBody>
      </p:sp>
      <p:grpSp>
        <p:nvGrpSpPr>
          <p:cNvPr id="1133" name="Google Shape;1133;p105"/>
          <p:cNvGrpSpPr/>
          <p:nvPr/>
        </p:nvGrpSpPr>
        <p:grpSpPr>
          <a:xfrm>
            <a:off x="311675" y="1274113"/>
            <a:ext cx="3870187" cy="3586364"/>
            <a:chOff x="311700" y="969350"/>
            <a:chExt cx="4107606" cy="3348300"/>
          </a:xfrm>
        </p:grpSpPr>
        <p:sp>
          <p:nvSpPr>
            <p:cNvPr id="1134" name="Google Shape;1134;p105"/>
            <p:cNvSpPr txBox="1"/>
            <p:nvPr/>
          </p:nvSpPr>
          <p:spPr>
            <a:xfrm>
              <a:off x="311706" y="1550450"/>
              <a:ext cx="4107600" cy="27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Montserrat"/>
                  <a:ea typeface="Montserrat"/>
                  <a:cs typeface="Montserrat"/>
                  <a:sym typeface="Montserrat"/>
                </a:rPr>
                <a:t>Focused on:</a:t>
              </a:r>
              <a:endParaRPr sz="1600">
                <a:solidFill>
                  <a:schemeClr val="dk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Feasibility of experiment</a:t>
              </a:r>
              <a:endParaRPr sz="1600">
                <a:solidFill>
                  <a:schemeClr val="dk2"/>
                </a:solidFill>
                <a:latin typeface="Montserrat"/>
                <a:ea typeface="Montserrat"/>
                <a:cs typeface="Montserrat"/>
                <a:sym typeface="Montserrat"/>
              </a:endParaRPr>
            </a:p>
            <a:p>
              <a:pPr indent="-330200" lvl="0" marL="457200" marR="0" rtl="0" algn="l">
                <a:lnSpc>
                  <a:spcPct val="115000"/>
                </a:lnSpc>
                <a:spcBef>
                  <a:spcPts val="100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Treatment and control design</a:t>
              </a:r>
              <a:endParaRPr sz="1600">
                <a:solidFill>
                  <a:schemeClr val="dk2"/>
                </a:solidFill>
                <a:latin typeface="Montserrat"/>
                <a:ea typeface="Montserrat"/>
                <a:cs typeface="Montserrat"/>
                <a:sym typeface="Montserrat"/>
              </a:endParaRPr>
            </a:p>
            <a:p>
              <a:pPr indent="-330200" lvl="0" marL="457200" marR="0" rtl="0" algn="l">
                <a:lnSpc>
                  <a:spcPct val="115000"/>
                </a:lnSpc>
                <a:spcBef>
                  <a:spcPts val="1000"/>
                </a:spcBef>
                <a:spcAft>
                  <a:spcPts val="1000"/>
                </a:spcAft>
                <a:buClr>
                  <a:schemeClr val="dk2"/>
                </a:buClr>
                <a:buSzPts val="1600"/>
                <a:buFont typeface="Montserrat"/>
                <a:buChar char="●"/>
              </a:pPr>
              <a:r>
                <a:rPr lang="en" sz="1600">
                  <a:solidFill>
                    <a:schemeClr val="dk2"/>
                  </a:solidFill>
                  <a:latin typeface="Montserrat"/>
                  <a:ea typeface="Montserrat"/>
                  <a:cs typeface="Montserrat"/>
                  <a:sym typeface="Montserrat"/>
                </a:rPr>
                <a:t>Number of HTE to test</a:t>
              </a:r>
              <a:endParaRPr sz="1600">
                <a:solidFill>
                  <a:schemeClr val="dk2"/>
                </a:solidFill>
                <a:latin typeface="Montserrat"/>
                <a:ea typeface="Montserrat"/>
                <a:cs typeface="Montserrat"/>
                <a:sym typeface="Montserrat"/>
              </a:endParaRPr>
            </a:p>
          </p:txBody>
        </p:sp>
        <p:sp>
          <p:nvSpPr>
            <p:cNvPr id="1135" name="Google Shape;1135;p105"/>
            <p:cNvSpPr txBox="1"/>
            <p:nvPr/>
          </p:nvSpPr>
          <p:spPr>
            <a:xfrm>
              <a:off x="311700" y="969350"/>
              <a:ext cx="41076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600">
                  <a:solidFill>
                    <a:srgbClr val="005AC0"/>
                  </a:solidFill>
                  <a:latin typeface="Montserrat SemiBold"/>
                  <a:ea typeface="Montserrat SemiBold"/>
                  <a:cs typeface="Montserrat SemiBold"/>
                  <a:sym typeface="Montserrat SemiBold"/>
                </a:rPr>
                <a:t>Simulation-based study</a:t>
              </a:r>
              <a:endParaRPr sz="1600">
                <a:solidFill>
                  <a:srgbClr val="005AC0"/>
                </a:solidFill>
                <a:latin typeface="Montserrat SemiBold"/>
                <a:ea typeface="Montserrat SemiBold"/>
                <a:cs typeface="Montserrat SemiBold"/>
                <a:sym typeface="Montserrat SemiBold"/>
              </a:endParaRPr>
            </a:p>
          </p:txBody>
        </p:sp>
        <p:cxnSp>
          <p:nvCxnSpPr>
            <p:cNvPr id="1136" name="Google Shape;1136;p105"/>
            <p:cNvCxnSpPr/>
            <p:nvPr/>
          </p:nvCxnSpPr>
          <p:spPr>
            <a:xfrm>
              <a:off x="311700" y="1348550"/>
              <a:ext cx="4107600" cy="0"/>
            </a:xfrm>
            <a:prstGeom prst="straightConnector1">
              <a:avLst/>
            </a:prstGeom>
            <a:noFill/>
            <a:ln cap="flat" cmpd="sng" w="9525">
              <a:solidFill>
                <a:srgbClr val="595959"/>
              </a:solidFill>
              <a:prstDash val="solid"/>
              <a:round/>
              <a:headEnd len="med" w="med" type="none"/>
              <a:tailEnd len="med" w="med" type="none"/>
            </a:ln>
          </p:spPr>
        </p:cxnSp>
      </p:grpSp>
      <p:grpSp>
        <p:nvGrpSpPr>
          <p:cNvPr id="1137" name="Google Shape;1137;p105"/>
          <p:cNvGrpSpPr/>
          <p:nvPr/>
        </p:nvGrpSpPr>
        <p:grpSpPr>
          <a:xfrm>
            <a:off x="4962125" y="1274113"/>
            <a:ext cx="3870186" cy="3586364"/>
            <a:chOff x="4714875" y="969350"/>
            <a:chExt cx="4107606" cy="3348300"/>
          </a:xfrm>
        </p:grpSpPr>
        <p:sp>
          <p:nvSpPr>
            <p:cNvPr id="1138" name="Google Shape;1138;p105"/>
            <p:cNvSpPr txBox="1"/>
            <p:nvPr/>
          </p:nvSpPr>
          <p:spPr>
            <a:xfrm>
              <a:off x="4714881" y="1550450"/>
              <a:ext cx="4107600" cy="27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Montserrat"/>
                  <a:ea typeface="Montserrat"/>
                  <a:cs typeface="Montserrat"/>
                  <a:sym typeface="Montserrat"/>
                </a:rPr>
                <a:t>Multiple hypothesis corrections for correlated outcomes:</a:t>
              </a:r>
              <a:endParaRPr sz="1600">
                <a:solidFill>
                  <a:schemeClr val="dk2"/>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Romano-Wolf</a:t>
              </a:r>
              <a:endParaRPr sz="1600">
                <a:solidFill>
                  <a:schemeClr val="dk2"/>
                </a:solidFill>
                <a:latin typeface="Montserrat"/>
                <a:ea typeface="Montserrat"/>
                <a:cs typeface="Montserrat"/>
                <a:sym typeface="Montserrat"/>
              </a:endParaRPr>
            </a:p>
            <a:p>
              <a:pPr indent="-330200" lvl="0" marL="457200" rtl="0" algn="l">
                <a:lnSpc>
                  <a:spcPct val="115000"/>
                </a:lnSpc>
                <a:spcBef>
                  <a:spcPts val="100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Bootstrap</a:t>
              </a:r>
              <a:endParaRPr sz="1600">
                <a:solidFill>
                  <a:schemeClr val="dk2"/>
                </a:solidFill>
                <a:latin typeface="Montserrat"/>
                <a:ea typeface="Montserrat"/>
                <a:cs typeface="Montserrat"/>
                <a:sym typeface="Montserrat"/>
              </a:endParaRPr>
            </a:p>
            <a:p>
              <a:pPr indent="-330200" lvl="0" marL="457200" rtl="0" algn="l">
                <a:lnSpc>
                  <a:spcPct val="115000"/>
                </a:lnSpc>
                <a:spcBef>
                  <a:spcPts val="1000"/>
                </a:spcBef>
                <a:spcAft>
                  <a:spcPts val="1000"/>
                </a:spcAft>
                <a:buClr>
                  <a:schemeClr val="dk2"/>
                </a:buClr>
                <a:buSzPts val="1600"/>
                <a:buFont typeface="Montserrat"/>
                <a:buChar char="●"/>
              </a:pPr>
              <a:r>
                <a:rPr lang="en" sz="1600">
                  <a:solidFill>
                    <a:schemeClr val="dk2"/>
                  </a:solidFill>
                  <a:latin typeface="Montserrat"/>
                  <a:ea typeface="Montserrat"/>
                  <a:cs typeface="Montserrat"/>
                  <a:sym typeface="Montserrat"/>
                </a:rPr>
                <a:t>Benjamini-Hochberg</a:t>
              </a:r>
              <a:endParaRPr sz="1600">
                <a:solidFill>
                  <a:schemeClr val="dk2"/>
                </a:solidFill>
                <a:latin typeface="Montserrat"/>
                <a:ea typeface="Montserrat"/>
                <a:cs typeface="Montserrat"/>
                <a:sym typeface="Montserrat"/>
              </a:endParaRPr>
            </a:p>
          </p:txBody>
        </p:sp>
        <p:sp>
          <p:nvSpPr>
            <p:cNvPr id="1139" name="Google Shape;1139;p105"/>
            <p:cNvSpPr txBox="1"/>
            <p:nvPr/>
          </p:nvSpPr>
          <p:spPr>
            <a:xfrm>
              <a:off x="4714875" y="969350"/>
              <a:ext cx="4107600" cy="4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600">
                  <a:solidFill>
                    <a:srgbClr val="005AC0"/>
                  </a:solidFill>
                  <a:latin typeface="Montserrat SemiBold"/>
                  <a:ea typeface="Montserrat SemiBold"/>
                  <a:cs typeface="Montserrat SemiBold"/>
                  <a:sym typeface="Montserrat SemiBold"/>
                </a:rPr>
                <a:t>Corrections</a:t>
              </a:r>
              <a:endParaRPr sz="1600">
                <a:solidFill>
                  <a:srgbClr val="005AC0"/>
                </a:solidFill>
                <a:latin typeface="Montserrat SemiBold"/>
                <a:ea typeface="Montserrat SemiBold"/>
                <a:cs typeface="Montserrat SemiBold"/>
                <a:sym typeface="Montserrat SemiBold"/>
              </a:endParaRPr>
            </a:p>
          </p:txBody>
        </p:sp>
        <p:cxnSp>
          <p:nvCxnSpPr>
            <p:cNvPr id="1140" name="Google Shape;1140;p105"/>
            <p:cNvCxnSpPr/>
            <p:nvPr/>
          </p:nvCxnSpPr>
          <p:spPr>
            <a:xfrm>
              <a:off x="4714875" y="1348550"/>
              <a:ext cx="4107600" cy="0"/>
            </a:xfrm>
            <a:prstGeom prst="straightConnector1">
              <a:avLst/>
            </a:prstGeom>
            <a:noFill/>
            <a:ln cap="flat" cmpd="sng" w="9525">
              <a:solidFill>
                <a:srgbClr val="595959"/>
              </a:solidFill>
              <a:prstDash val="solid"/>
              <a:round/>
              <a:headEnd len="med" w="med" type="none"/>
              <a:tailEnd len="med" w="med" type="none"/>
            </a:ln>
          </p:spPr>
        </p:cxnSp>
      </p:grpSp>
      <p:cxnSp>
        <p:nvCxnSpPr>
          <p:cNvPr id="1141" name="Google Shape;1141;p105"/>
          <p:cNvCxnSpPr/>
          <p:nvPr/>
        </p:nvCxnSpPr>
        <p:spPr>
          <a:xfrm>
            <a:off x="4572000" y="1413077"/>
            <a:ext cx="0" cy="2701800"/>
          </a:xfrm>
          <a:prstGeom prst="straightConnector1">
            <a:avLst/>
          </a:prstGeom>
          <a:noFill/>
          <a:ln cap="flat" cmpd="sng" w="9525">
            <a:solidFill>
              <a:srgbClr val="595959"/>
            </a:solidFill>
            <a:prstDash val="dash"/>
            <a:round/>
            <a:headEnd len="med" w="med" type="none"/>
            <a:tailEnd len="med" w="med" type="none"/>
          </a:ln>
        </p:spPr>
      </p:cxnSp>
      <p:sp>
        <p:nvSpPr>
          <p:cNvPr id="1142" name="Google Shape;1142;p105"/>
          <p:cNvSpPr txBox="1"/>
          <p:nvPr/>
        </p:nvSpPr>
        <p:spPr>
          <a:xfrm>
            <a:off x="2022150" y="4431750"/>
            <a:ext cx="5099700" cy="49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dk2"/>
                </a:solidFill>
                <a:latin typeface="Montserrat"/>
                <a:ea typeface="Montserrat"/>
                <a:cs typeface="Montserrat"/>
                <a:sym typeface="Montserrat"/>
              </a:rPr>
              <a:t>Detailed analysis follows</a:t>
            </a:r>
            <a:endParaRPr>
              <a:solidFill>
                <a:srgbClr val="595959"/>
              </a:solidFill>
              <a:latin typeface="Montserrat"/>
              <a:ea typeface="Montserrat"/>
              <a:cs typeface="Montserrat"/>
              <a:sym typeface="Montserrat"/>
            </a:endParaRPr>
          </a:p>
        </p:txBody>
      </p:sp>
      <p:sp>
        <p:nvSpPr>
          <p:cNvPr id="1143" name="Google Shape;1143;p105"/>
          <p:cNvSpPr/>
          <p:nvPr/>
        </p:nvSpPr>
        <p:spPr>
          <a:xfrm>
            <a:off x="1810925" y="4194750"/>
            <a:ext cx="435000" cy="435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1144" name="Google Shape;1144;p105"/>
          <p:cNvPicPr preferRelativeResize="0"/>
          <p:nvPr/>
        </p:nvPicPr>
        <p:blipFill>
          <a:blip r:embed="rId3">
            <a:alphaModFix/>
          </a:blip>
          <a:stretch>
            <a:fillRect/>
          </a:stretch>
        </p:blipFill>
        <p:spPr>
          <a:xfrm>
            <a:off x="1883300" y="4267537"/>
            <a:ext cx="290251" cy="2894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Power – </a:t>
            </a:r>
            <a:r>
              <a:rPr lang="en">
                <a:solidFill>
                  <a:srgbClr val="005AC0"/>
                </a:solidFill>
                <a:latin typeface="Montserrat SemiBold"/>
                <a:ea typeface="Montserrat SemiBold"/>
                <a:cs typeface="Montserrat SemiBold"/>
                <a:sym typeface="Montserrat SemiBold"/>
              </a:rPr>
              <a:t>Is our experiment feasible?</a:t>
            </a:r>
            <a:endParaRPr>
              <a:solidFill>
                <a:srgbClr val="005AC0"/>
              </a:solidFill>
              <a:latin typeface="Montserrat SemiBold"/>
              <a:ea typeface="Montserrat SemiBold"/>
              <a:cs typeface="Montserrat SemiBold"/>
              <a:sym typeface="Montserrat SemiBold"/>
            </a:endParaRPr>
          </a:p>
        </p:txBody>
      </p:sp>
      <p:grpSp>
        <p:nvGrpSpPr>
          <p:cNvPr id="1150" name="Google Shape;1150;p106"/>
          <p:cNvGrpSpPr/>
          <p:nvPr/>
        </p:nvGrpSpPr>
        <p:grpSpPr>
          <a:xfrm>
            <a:off x="1371600" y="1009765"/>
            <a:ext cx="6400800" cy="4071620"/>
            <a:chOff x="1371600" y="1009765"/>
            <a:chExt cx="6400800" cy="4071620"/>
          </a:xfrm>
        </p:grpSpPr>
        <p:pic>
          <p:nvPicPr>
            <p:cNvPr id="1151" name="Google Shape;1151;p106"/>
            <p:cNvPicPr preferRelativeResize="0"/>
            <p:nvPr/>
          </p:nvPicPr>
          <p:blipFill>
            <a:blip r:embed="rId3">
              <a:alphaModFix/>
            </a:blip>
            <a:stretch>
              <a:fillRect/>
            </a:stretch>
          </p:blipFill>
          <p:spPr>
            <a:xfrm>
              <a:off x="1371600" y="1009765"/>
              <a:ext cx="6400800" cy="4071620"/>
            </a:xfrm>
            <a:prstGeom prst="rect">
              <a:avLst/>
            </a:prstGeom>
            <a:noFill/>
            <a:ln>
              <a:noFill/>
            </a:ln>
          </p:spPr>
        </p:pic>
        <p:cxnSp>
          <p:nvCxnSpPr>
            <p:cNvPr id="1152" name="Google Shape;1152;p106"/>
            <p:cNvCxnSpPr/>
            <p:nvPr/>
          </p:nvCxnSpPr>
          <p:spPr>
            <a:xfrm rot="10800000">
              <a:off x="4466600" y="2766275"/>
              <a:ext cx="25500" cy="1607400"/>
            </a:xfrm>
            <a:prstGeom prst="straightConnector1">
              <a:avLst/>
            </a:prstGeom>
            <a:noFill/>
            <a:ln cap="flat" cmpd="sng" w="19050">
              <a:solidFill>
                <a:schemeClr val="dk2"/>
              </a:solidFill>
              <a:prstDash val="dash"/>
              <a:round/>
              <a:headEnd len="med" w="med" type="none"/>
              <a:tailEnd len="med" w="med" type="none"/>
            </a:ln>
          </p:spPr>
        </p:cxnSp>
        <p:cxnSp>
          <p:nvCxnSpPr>
            <p:cNvPr id="1153" name="Google Shape;1153;p106"/>
            <p:cNvCxnSpPr/>
            <p:nvPr/>
          </p:nvCxnSpPr>
          <p:spPr>
            <a:xfrm flipH="1">
              <a:off x="2250375" y="2791700"/>
              <a:ext cx="2224800" cy="8400"/>
            </a:xfrm>
            <a:prstGeom prst="straightConnector1">
              <a:avLst/>
            </a:prstGeom>
            <a:noFill/>
            <a:ln cap="flat" cmpd="sng" w="19050">
              <a:solidFill>
                <a:schemeClr val="dk2"/>
              </a:solidFill>
              <a:prstDash val="dash"/>
              <a:round/>
              <a:headEnd len="med" w="med" type="none"/>
              <a:tailEnd len="med" w="med" type="none"/>
            </a:ln>
          </p:spPr>
        </p:cxn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005AC0"/>
                </a:solidFill>
                <a:latin typeface="Montserrat SemiBold"/>
                <a:ea typeface="Montserrat SemiBold"/>
                <a:cs typeface="Montserrat SemiBold"/>
                <a:sym typeface="Montserrat SemiBold"/>
              </a:rPr>
              <a:t>Power – How to split treatment and control?</a:t>
            </a:r>
            <a:endParaRPr>
              <a:solidFill>
                <a:srgbClr val="005AC0"/>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p:txBody>
      </p:sp>
      <p:pic>
        <p:nvPicPr>
          <p:cNvPr id="1159" name="Google Shape;1159;p107"/>
          <p:cNvPicPr preferRelativeResize="0"/>
          <p:nvPr/>
        </p:nvPicPr>
        <p:blipFill>
          <a:blip r:embed="rId3">
            <a:alphaModFix/>
          </a:blip>
          <a:stretch>
            <a:fillRect/>
          </a:stretch>
        </p:blipFill>
        <p:spPr>
          <a:xfrm>
            <a:off x="1371600" y="1009765"/>
            <a:ext cx="6400800" cy="3989514"/>
          </a:xfrm>
          <a:prstGeom prst="rect">
            <a:avLst/>
          </a:prstGeom>
          <a:noFill/>
          <a:ln>
            <a:noFill/>
          </a:ln>
        </p:spPr>
      </p:pic>
      <p:cxnSp>
        <p:nvCxnSpPr>
          <p:cNvPr id="1160" name="Google Shape;1160;p107"/>
          <p:cNvCxnSpPr/>
          <p:nvPr/>
        </p:nvCxnSpPr>
        <p:spPr>
          <a:xfrm flipH="1" rot="10800000">
            <a:off x="2174150" y="3214750"/>
            <a:ext cx="2631000" cy="8400"/>
          </a:xfrm>
          <a:prstGeom prst="straightConnector1">
            <a:avLst/>
          </a:prstGeom>
          <a:noFill/>
          <a:ln cap="flat" cmpd="sng" w="19050">
            <a:solidFill>
              <a:schemeClr val="dk2"/>
            </a:solidFill>
            <a:prstDash val="dash"/>
            <a:round/>
            <a:headEnd len="med" w="med" type="none"/>
            <a:tailEnd len="med" w="med" type="none"/>
          </a:ln>
        </p:spPr>
      </p:cxnSp>
      <p:cxnSp>
        <p:nvCxnSpPr>
          <p:cNvPr id="1161" name="Google Shape;1161;p107"/>
          <p:cNvCxnSpPr/>
          <p:nvPr/>
        </p:nvCxnSpPr>
        <p:spPr>
          <a:xfrm>
            <a:off x="4762825" y="3231600"/>
            <a:ext cx="25500" cy="10830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005AC0"/>
                </a:solidFill>
                <a:latin typeface="Montserrat SemiBold"/>
                <a:ea typeface="Montserrat SemiBold"/>
                <a:cs typeface="Montserrat SemiBold"/>
                <a:sym typeface="Montserrat SemiBold"/>
              </a:rPr>
              <a:t>Power – How many HTE can we handle?</a:t>
            </a:r>
            <a:endParaRPr>
              <a:solidFill>
                <a:srgbClr val="005AC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167" name="Google Shape;1167;p108"/>
          <p:cNvPicPr preferRelativeResize="0"/>
          <p:nvPr/>
        </p:nvPicPr>
        <p:blipFill rotWithShape="1">
          <a:blip r:embed="rId3">
            <a:alphaModFix/>
          </a:blip>
          <a:srcRect b="0" l="882" r="0" t="0"/>
          <a:stretch/>
        </p:blipFill>
        <p:spPr>
          <a:xfrm>
            <a:off x="1371600" y="1009765"/>
            <a:ext cx="6400800" cy="4000500"/>
          </a:xfrm>
          <a:prstGeom prst="rect">
            <a:avLst/>
          </a:prstGeom>
          <a:noFill/>
          <a:ln>
            <a:noFill/>
          </a:ln>
        </p:spPr>
      </p:pic>
      <p:cxnSp>
        <p:nvCxnSpPr>
          <p:cNvPr id="1168" name="Google Shape;1168;p108"/>
          <p:cNvCxnSpPr/>
          <p:nvPr/>
        </p:nvCxnSpPr>
        <p:spPr>
          <a:xfrm flipH="1" rot="10800000">
            <a:off x="2089550" y="3147075"/>
            <a:ext cx="2867700" cy="8400"/>
          </a:xfrm>
          <a:prstGeom prst="straightConnector1">
            <a:avLst/>
          </a:prstGeom>
          <a:noFill/>
          <a:ln cap="flat" cmpd="sng" w="19050">
            <a:solidFill>
              <a:schemeClr val="dk2"/>
            </a:solidFill>
            <a:prstDash val="dash"/>
            <a:round/>
            <a:headEnd len="med" w="med" type="none"/>
            <a:tailEnd len="med" w="med" type="none"/>
          </a:ln>
        </p:spPr>
      </p:cxnSp>
      <p:cxnSp>
        <p:nvCxnSpPr>
          <p:cNvPr id="1169" name="Google Shape;1169;p108"/>
          <p:cNvCxnSpPr/>
          <p:nvPr/>
        </p:nvCxnSpPr>
        <p:spPr>
          <a:xfrm>
            <a:off x="4957375" y="3113175"/>
            <a:ext cx="8400" cy="11250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Analysis Plan</a:t>
            </a:r>
            <a:endParaRPr>
              <a:solidFill>
                <a:srgbClr val="005AC0"/>
              </a:solidFill>
              <a:latin typeface="Montserrat SemiBold"/>
              <a:ea typeface="Montserrat SemiBold"/>
              <a:cs typeface="Montserrat SemiBold"/>
              <a:sym typeface="Montserrat SemiBold"/>
            </a:endParaRPr>
          </a:p>
        </p:txBody>
      </p:sp>
      <p:sp>
        <p:nvSpPr>
          <p:cNvPr id="1175" name="Google Shape;1175;p10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latin typeface="Montserrat"/>
                <a:ea typeface="Montserrat"/>
                <a:cs typeface="Montserrat"/>
                <a:sym typeface="Montserrat"/>
              </a:rPr>
              <a:t>Data processing</a:t>
            </a:r>
            <a:r>
              <a:rPr lang="en" sz="1500">
                <a:latin typeface="Montserrat"/>
                <a:ea typeface="Montserrat"/>
                <a:cs typeface="Montserrat"/>
                <a:sym typeface="Montserrat"/>
              </a:rPr>
              <a:t>, covariate balance, and outcome metric calculation</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b="1" lang="en" sz="1500">
                <a:latin typeface="Montserrat"/>
                <a:ea typeface="Montserrat"/>
                <a:cs typeface="Montserrat"/>
                <a:sym typeface="Montserrat"/>
              </a:rPr>
              <a:t>Regression analysis</a:t>
            </a:r>
            <a:r>
              <a:rPr lang="en" sz="1500">
                <a:latin typeface="Montserrat"/>
                <a:ea typeface="Montserrat"/>
                <a:cs typeface="Montserrat"/>
                <a:sym typeface="Montserrat"/>
              </a:rPr>
              <a:t> of treatment effects on the outcomes</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n" sz="1500">
                <a:latin typeface="Montserrat"/>
                <a:ea typeface="Montserrat"/>
                <a:cs typeface="Montserrat"/>
                <a:sym typeface="Montserrat"/>
              </a:rPr>
              <a:t>HTE analysis:</a:t>
            </a:r>
            <a:endParaRPr sz="1500">
              <a:latin typeface="Montserrat"/>
              <a:ea typeface="Montserrat"/>
              <a:cs typeface="Montserrat"/>
              <a:sym typeface="Montserrat"/>
            </a:endParaRPr>
          </a:p>
          <a:p>
            <a:pPr indent="-323850" lvl="1" marL="457200" rtl="0" algn="l">
              <a:spcBef>
                <a:spcPts val="0"/>
              </a:spcBef>
              <a:spcAft>
                <a:spcPts val="0"/>
              </a:spcAft>
              <a:buSzPts val="1500"/>
              <a:buFont typeface="Montserrat"/>
              <a:buAutoNum type="alphaLcParenR"/>
            </a:pPr>
            <a:r>
              <a:rPr lang="en" sz="1500">
                <a:latin typeface="Montserrat"/>
                <a:ea typeface="Montserrat"/>
                <a:cs typeface="Montserrat"/>
                <a:sym typeface="Montserrat"/>
              </a:rPr>
              <a:t>Analyze the pre-specified limited number (~3) covariates to detect </a:t>
            </a:r>
            <a:r>
              <a:rPr b="1" lang="en" sz="1500">
                <a:latin typeface="Montserrat"/>
                <a:ea typeface="Montserrat"/>
                <a:cs typeface="Montserrat"/>
                <a:sym typeface="Montserrat"/>
              </a:rPr>
              <a:t>HTE</a:t>
            </a:r>
            <a:r>
              <a:rPr lang="en" sz="1500">
                <a:latin typeface="Montserrat"/>
                <a:ea typeface="Montserrat"/>
                <a:cs typeface="Montserrat"/>
                <a:sym typeface="Montserrat"/>
              </a:rPr>
              <a:t> while maintaining power:</a:t>
            </a:r>
            <a:endParaRPr sz="1500">
              <a:latin typeface="Montserrat"/>
              <a:ea typeface="Montserrat"/>
              <a:cs typeface="Montserrat"/>
              <a:sym typeface="Montserrat"/>
            </a:endParaRPr>
          </a:p>
          <a:p>
            <a:pPr indent="-323850" lvl="2" marL="914400" rtl="0" algn="l">
              <a:spcBef>
                <a:spcPts val="0"/>
              </a:spcBef>
              <a:spcAft>
                <a:spcPts val="0"/>
              </a:spcAft>
              <a:buSzPts val="1500"/>
              <a:buFont typeface="Montserrat"/>
              <a:buAutoNum type="romanLcParenR"/>
            </a:pPr>
            <a:r>
              <a:rPr lang="en" sz="1500">
                <a:latin typeface="Montserrat"/>
                <a:ea typeface="Montserrat"/>
                <a:cs typeface="Montserrat"/>
                <a:sym typeface="Montserrat"/>
              </a:rPr>
              <a:t>Susceptibility</a:t>
            </a:r>
            <a:endParaRPr sz="1500">
              <a:latin typeface="Montserrat"/>
              <a:ea typeface="Montserrat"/>
              <a:cs typeface="Montserrat"/>
              <a:sym typeface="Montserrat"/>
            </a:endParaRPr>
          </a:p>
          <a:p>
            <a:pPr indent="-323850" lvl="2" marL="914400" rtl="0" algn="l">
              <a:spcBef>
                <a:spcPts val="0"/>
              </a:spcBef>
              <a:spcAft>
                <a:spcPts val="0"/>
              </a:spcAft>
              <a:buSzPts val="1500"/>
              <a:buFont typeface="Montserrat"/>
              <a:buAutoNum type="romanLcParenR"/>
            </a:pPr>
            <a:r>
              <a:rPr lang="en" sz="1500">
                <a:latin typeface="Montserrat"/>
                <a:ea typeface="Montserrat"/>
                <a:cs typeface="Montserrat"/>
                <a:sym typeface="Montserrat"/>
              </a:rPr>
              <a:t>Political ideology</a:t>
            </a:r>
            <a:endParaRPr sz="1500">
              <a:latin typeface="Montserrat"/>
              <a:ea typeface="Montserrat"/>
              <a:cs typeface="Montserrat"/>
              <a:sym typeface="Montserrat"/>
            </a:endParaRPr>
          </a:p>
          <a:p>
            <a:pPr indent="-323850" lvl="2" marL="914400" rtl="0" algn="l">
              <a:spcBef>
                <a:spcPts val="0"/>
              </a:spcBef>
              <a:spcAft>
                <a:spcPts val="0"/>
              </a:spcAft>
              <a:buSzPts val="1500"/>
              <a:buFont typeface="Montserrat"/>
              <a:buAutoNum type="romanLcParenR"/>
            </a:pPr>
            <a:r>
              <a:rPr lang="en" sz="1500">
                <a:latin typeface="Montserrat"/>
                <a:ea typeface="Montserrat"/>
                <a:cs typeface="Montserrat"/>
                <a:sym typeface="Montserrat"/>
              </a:rPr>
              <a:t>Income</a:t>
            </a:r>
            <a:endParaRPr sz="1500">
              <a:latin typeface="Montserrat"/>
              <a:ea typeface="Montserrat"/>
              <a:cs typeface="Montserrat"/>
              <a:sym typeface="Montserrat"/>
            </a:endParaRPr>
          </a:p>
          <a:p>
            <a:pPr indent="-323850" lvl="1" marL="457200" rtl="0" algn="l">
              <a:spcBef>
                <a:spcPts val="0"/>
              </a:spcBef>
              <a:spcAft>
                <a:spcPts val="0"/>
              </a:spcAft>
              <a:buSzPts val="1500"/>
              <a:buFont typeface="Montserrat"/>
              <a:buAutoNum type="alphaLcParenR"/>
            </a:pPr>
            <a:r>
              <a:rPr lang="en" sz="1500">
                <a:latin typeface="Montserrat"/>
                <a:ea typeface="Montserrat"/>
                <a:cs typeface="Montserrat"/>
                <a:sym typeface="Montserrat"/>
              </a:rPr>
              <a:t>Also use a </a:t>
            </a:r>
            <a:r>
              <a:rPr b="1" lang="en" sz="1500">
                <a:latin typeface="Montserrat"/>
                <a:ea typeface="Montserrat"/>
                <a:cs typeface="Montserrat"/>
                <a:sym typeface="Montserrat"/>
              </a:rPr>
              <a:t>causal tree</a:t>
            </a:r>
            <a:r>
              <a:rPr lang="en" sz="1500">
                <a:latin typeface="Montserrat"/>
                <a:ea typeface="Montserrat"/>
                <a:cs typeface="Montserrat"/>
                <a:sym typeface="Montserrat"/>
              </a:rPr>
              <a:t> learning to leverage ML for HTE detection (may not report)</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n" sz="1500">
                <a:latin typeface="Montserrat"/>
                <a:ea typeface="Montserrat"/>
                <a:cs typeface="Montserrat"/>
                <a:sym typeface="Montserrat"/>
              </a:rPr>
              <a:t>Multiple hypothesis testing </a:t>
            </a:r>
            <a:r>
              <a:rPr b="1" lang="en" sz="1500">
                <a:latin typeface="Montserrat"/>
                <a:ea typeface="Montserrat"/>
                <a:cs typeface="Montserrat"/>
                <a:sym typeface="Montserrat"/>
              </a:rPr>
              <a:t>correction</a:t>
            </a:r>
            <a:r>
              <a:rPr lang="en" sz="1500">
                <a:latin typeface="Montserrat"/>
                <a:ea typeface="Montserrat"/>
                <a:cs typeface="Montserrat"/>
                <a:sym typeface="Montserrat"/>
              </a:rPr>
              <a:t> </a:t>
            </a:r>
            <a:endParaRPr sz="15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b="1" lang="en" sz="1500">
                <a:latin typeface="Montserrat"/>
                <a:ea typeface="Montserrat"/>
                <a:cs typeface="Montserrat"/>
                <a:sym typeface="Montserrat"/>
              </a:rPr>
              <a:t>Power analysis</a:t>
            </a:r>
            <a:r>
              <a:rPr lang="en" sz="1500">
                <a:latin typeface="Montserrat"/>
                <a:ea typeface="Montserrat"/>
                <a:cs typeface="Montserrat"/>
                <a:sym typeface="Montserrat"/>
              </a:rPr>
              <a:t> through simulation (post experiment sanity check)</a:t>
            </a:r>
            <a:endParaRPr sz="1500">
              <a:latin typeface="Montserrat"/>
              <a:ea typeface="Montserrat"/>
              <a:cs typeface="Montserrat"/>
              <a:sym typeface="Montserrat"/>
            </a:endParaRPr>
          </a:p>
          <a:p>
            <a:pPr indent="0" lvl="0" marL="0" rtl="0" algn="l">
              <a:spcBef>
                <a:spcPts val="1200"/>
              </a:spcBef>
              <a:spcAft>
                <a:spcPts val="1200"/>
              </a:spcAft>
              <a:buNone/>
            </a:pPr>
            <a:r>
              <a:t/>
            </a:r>
            <a:endParaRPr sz="1500">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latin typeface="Montserrat SemiBold"/>
                <a:ea typeface="Montserrat SemiBold"/>
                <a:cs typeface="Montserrat SemiBold"/>
                <a:sym typeface="Montserrat SemiBold"/>
                <a:hlinkClick action="ppaction://hlinksldjump" r:id="rId3"/>
              </a:rPr>
              <a:t>Outcome Questions</a:t>
            </a:r>
            <a:r>
              <a:rPr lang="en">
                <a:solidFill>
                  <a:srgbClr val="005AC0"/>
                </a:solidFill>
                <a:latin typeface="Montserrat SemiBold"/>
                <a:ea typeface="Montserrat SemiBold"/>
                <a:cs typeface="Montserrat SemiBold"/>
                <a:sym typeface="Montserrat SemiBold"/>
              </a:rPr>
              <a:t> - Additional Considerations</a:t>
            </a:r>
            <a:endParaRPr>
              <a:solidFill>
                <a:srgbClr val="005AC0"/>
              </a:solidFill>
              <a:latin typeface="Montserrat SemiBold"/>
              <a:ea typeface="Montserrat SemiBold"/>
              <a:cs typeface="Montserrat SemiBold"/>
              <a:sym typeface="Montserrat SemiBold"/>
            </a:endParaRPr>
          </a:p>
        </p:txBody>
      </p:sp>
      <p:sp>
        <p:nvSpPr>
          <p:cNvPr id="1181" name="Google Shape;1181;p110"/>
          <p:cNvSpPr txBox="1"/>
          <p:nvPr>
            <p:ph idx="1" type="body"/>
          </p:nvPr>
        </p:nvSpPr>
        <p:spPr>
          <a:xfrm>
            <a:off x="311700" y="1228675"/>
            <a:ext cx="8439600" cy="36150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Clr>
                <a:srgbClr val="005AC0"/>
              </a:buClr>
              <a:buSzPts val="1600"/>
              <a:buFont typeface="Montserrat"/>
              <a:buAutoNum type="arabicPeriod"/>
            </a:pPr>
            <a:r>
              <a:rPr b="1" lang="en" sz="1600">
                <a:latin typeface="Montserrat"/>
                <a:ea typeface="Montserrat"/>
                <a:cs typeface="Montserrat"/>
                <a:sym typeface="Montserrat"/>
              </a:rPr>
              <a:t>Fact Checking</a:t>
            </a:r>
            <a:r>
              <a:rPr lang="en" sz="1600">
                <a:latin typeface="Montserrat"/>
                <a:ea typeface="Montserrat"/>
                <a:cs typeface="Montserrat"/>
                <a:sym typeface="Montserrat"/>
              </a:rPr>
              <a:t> - Would you like to read more to find out the trustworthiness of this post?</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Who would say no if there was no cost?</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Discrepancy between answer and real life action</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How to differentiate between researching more about interesting topic vs fact checking?</a:t>
            </a:r>
            <a:endParaRPr sz="1600">
              <a:latin typeface="Montserrat"/>
              <a:ea typeface="Montserrat"/>
              <a:cs typeface="Montserrat"/>
              <a:sym typeface="Montserrat"/>
            </a:endParaRPr>
          </a:p>
          <a:p>
            <a:pPr indent="-330200" lvl="0" marL="457200" rtl="0" algn="l">
              <a:lnSpc>
                <a:spcPct val="105000"/>
              </a:lnSpc>
              <a:spcBef>
                <a:spcPts val="0"/>
              </a:spcBef>
              <a:spcAft>
                <a:spcPts val="0"/>
              </a:spcAft>
              <a:buClr>
                <a:srgbClr val="005AC0"/>
              </a:buClr>
              <a:buSzPts val="1600"/>
              <a:buFont typeface="Montserrat"/>
              <a:buAutoNum type="arabicPeriod"/>
            </a:pPr>
            <a:r>
              <a:rPr b="1" lang="en" sz="1600">
                <a:latin typeface="Montserrat"/>
                <a:ea typeface="Montserrat"/>
                <a:cs typeface="Montserrat"/>
                <a:sym typeface="Montserrat"/>
              </a:rPr>
              <a:t>Reporting</a:t>
            </a:r>
            <a:r>
              <a:rPr lang="en" sz="1600">
                <a:latin typeface="Montserrat"/>
                <a:ea typeface="Montserrat"/>
                <a:cs typeface="Montserrat"/>
                <a:sym typeface="Montserrat"/>
              </a:rPr>
              <a:t> - Would you like to report this post to have it removed?</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Our examples are neutral and not report worthy</a:t>
            </a:r>
            <a:endParaRPr sz="1600">
              <a:latin typeface="Montserrat"/>
              <a:ea typeface="Montserrat"/>
              <a:cs typeface="Montserrat"/>
              <a:sym typeface="Montserrat"/>
            </a:endParaRPr>
          </a:p>
          <a:p>
            <a:pPr indent="-330200" lvl="1" marL="914400" rtl="0" algn="l">
              <a:lnSpc>
                <a:spcPct val="105000"/>
              </a:lnSpc>
              <a:spcBef>
                <a:spcPts val="0"/>
              </a:spcBef>
              <a:spcAft>
                <a:spcPts val="0"/>
              </a:spcAft>
              <a:buSzPts val="1600"/>
              <a:buFont typeface="Montserrat"/>
              <a:buAutoNum type="alphaLcPeriod"/>
            </a:pPr>
            <a:r>
              <a:rPr lang="en" sz="1600">
                <a:latin typeface="Montserrat"/>
                <a:ea typeface="Montserrat"/>
                <a:cs typeface="Montserrat"/>
                <a:sym typeface="Montserrat"/>
              </a:rPr>
              <a:t>Don’t want to encourage to report everything</a:t>
            </a:r>
            <a:endParaRPr sz="1600">
              <a:latin typeface="Montserrat"/>
              <a:ea typeface="Montserrat"/>
              <a:cs typeface="Montserrat"/>
              <a:sym typeface="Montserrat"/>
            </a:endParaRPr>
          </a:p>
          <a:p>
            <a:pPr indent="-330200" lvl="0" marL="457200" rtl="0" algn="l">
              <a:spcBef>
                <a:spcPts val="0"/>
              </a:spcBef>
              <a:spcAft>
                <a:spcPts val="0"/>
              </a:spcAft>
              <a:buClr>
                <a:srgbClr val="005AC0"/>
              </a:buClr>
              <a:buSzPts val="1600"/>
              <a:buFont typeface="Montserrat"/>
              <a:buAutoNum type="arabicPeriod"/>
            </a:pPr>
            <a:r>
              <a:rPr b="1" lang="en" sz="1600">
                <a:latin typeface="Montserrat"/>
                <a:ea typeface="Montserrat"/>
                <a:cs typeface="Montserrat"/>
                <a:sym typeface="Montserrat"/>
              </a:rPr>
              <a:t>Following</a:t>
            </a:r>
            <a:r>
              <a:rPr lang="en" sz="1600">
                <a:latin typeface="Montserrat"/>
                <a:ea typeface="Montserrat"/>
                <a:cs typeface="Montserrat"/>
                <a:sym typeface="Montserrat"/>
              </a:rPr>
              <a:t> - Would you stop following an account that posted content like this?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AutoNum type="alphaLcPeriod"/>
            </a:pPr>
            <a:r>
              <a:rPr lang="en" sz="1600">
                <a:latin typeface="Montserrat"/>
                <a:ea typeface="Montserrat"/>
                <a:cs typeface="Montserrat"/>
                <a:sym typeface="Montserrat"/>
              </a:rPr>
              <a:t>Topic/preferences specific</a:t>
            </a:r>
            <a:endParaRPr sz="1600">
              <a:latin typeface="Montserrat"/>
              <a:ea typeface="Montserrat"/>
              <a:cs typeface="Montserrat"/>
              <a:sym typeface="Montserrat"/>
            </a:endParaRPr>
          </a:p>
          <a:p>
            <a:pPr indent="-330200" lvl="0" marL="457200" rtl="0" algn="l">
              <a:spcBef>
                <a:spcPts val="0"/>
              </a:spcBef>
              <a:spcAft>
                <a:spcPts val="0"/>
              </a:spcAft>
              <a:buClr>
                <a:srgbClr val="005AC0"/>
              </a:buClr>
              <a:buSzPts val="1600"/>
              <a:buFont typeface="Montserrat"/>
              <a:buAutoNum type="arabicPeriod"/>
            </a:pPr>
            <a:r>
              <a:rPr lang="en" sz="1600">
                <a:latin typeface="Montserrat"/>
                <a:ea typeface="Montserrat"/>
                <a:cs typeface="Montserrat"/>
                <a:sym typeface="Montserrat"/>
              </a:rPr>
              <a:t>etc…</a:t>
            </a:r>
            <a:endParaRPr sz="1600">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5AC0"/>
                </a:solidFill>
                <a:latin typeface="Montserrat SemiBold"/>
                <a:ea typeface="Montserrat SemiBold"/>
                <a:cs typeface="Montserrat SemiBold"/>
                <a:sym typeface="Montserrat SemiBold"/>
              </a:rPr>
              <a:t>Cited work</a:t>
            </a:r>
            <a:endParaRPr>
              <a:solidFill>
                <a:srgbClr val="005AC0"/>
              </a:solidFill>
              <a:latin typeface="Montserrat SemiBold"/>
              <a:ea typeface="Montserrat SemiBold"/>
              <a:cs typeface="Montserrat SemiBold"/>
              <a:sym typeface="Montserrat SemiBold"/>
            </a:endParaRPr>
          </a:p>
        </p:txBody>
      </p:sp>
      <p:sp>
        <p:nvSpPr>
          <p:cNvPr id="1187" name="Google Shape;1187;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17500" lvl="0" marL="457200" rtl="0" algn="l">
              <a:lnSpc>
                <a:spcPct val="105000"/>
              </a:lnSpc>
              <a:spcBef>
                <a:spcPts val="0"/>
              </a:spcBef>
              <a:spcAft>
                <a:spcPts val="0"/>
              </a:spcAft>
              <a:buClr>
                <a:srgbClr val="005AC0"/>
              </a:buClr>
              <a:buSzPts val="1400"/>
              <a:buFont typeface="Montserrat"/>
              <a:buAutoNum type="arabicPeriod"/>
            </a:pPr>
            <a:r>
              <a:rPr lang="en" sz="1400">
                <a:solidFill>
                  <a:schemeClr val="dk1"/>
                </a:solidFill>
                <a:latin typeface="Montserrat"/>
                <a:ea typeface="Montserrat"/>
                <a:cs typeface="Montserrat"/>
                <a:sym typeface="Montserrat"/>
              </a:rPr>
              <a:t>Roozenbeek, J., van der Linden, S. </a:t>
            </a:r>
            <a:r>
              <a:rPr b="1" i="1" lang="en" sz="1400">
                <a:solidFill>
                  <a:schemeClr val="dk1"/>
                </a:solidFill>
                <a:latin typeface="Montserrat"/>
                <a:ea typeface="Montserrat"/>
                <a:cs typeface="Montserrat"/>
                <a:sym typeface="Montserrat"/>
              </a:rPr>
              <a:t>Fake news game confers psychological resistance against online misinformation</a:t>
            </a:r>
            <a:r>
              <a:rPr lang="en" sz="1400">
                <a:solidFill>
                  <a:schemeClr val="dk1"/>
                </a:solidFill>
                <a:latin typeface="Montserrat"/>
                <a:ea typeface="Montserrat"/>
                <a:cs typeface="Montserrat"/>
                <a:sym typeface="Montserrat"/>
              </a:rPr>
              <a:t>. Palgrave Commun 5, 65 (2019). https://doi.org/10.1057/s41599-019-0279-9</a:t>
            </a:r>
            <a:endParaRPr sz="1400">
              <a:solidFill>
                <a:schemeClr val="dk1"/>
              </a:solidFill>
              <a:latin typeface="Montserrat"/>
              <a:ea typeface="Montserrat"/>
              <a:cs typeface="Montserrat"/>
              <a:sym typeface="Montserrat"/>
            </a:endParaRPr>
          </a:p>
          <a:p>
            <a:pPr indent="-317500" lvl="0" marL="457200" rtl="0" algn="l">
              <a:lnSpc>
                <a:spcPct val="105000"/>
              </a:lnSpc>
              <a:spcBef>
                <a:spcPts val="1500"/>
              </a:spcBef>
              <a:spcAft>
                <a:spcPts val="0"/>
              </a:spcAft>
              <a:buClr>
                <a:srgbClr val="005AC0"/>
              </a:buClr>
              <a:buSzPts val="1400"/>
              <a:buFont typeface="Montserrat"/>
              <a:buAutoNum type="arabicPeriod"/>
            </a:pPr>
            <a:r>
              <a:rPr lang="en" sz="1400">
                <a:solidFill>
                  <a:schemeClr val="dk1"/>
                </a:solidFill>
                <a:latin typeface="Montserrat"/>
                <a:ea typeface="Montserrat"/>
                <a:cs typeface="Montserrat"/>
                <a:sym typeface="Montserrat"/>
              </a:rPr>
              <a:t>Guess, A. M., Lerner, M., Lyons, B., Montgomery, J. M., Nyhan, B., Reifler, J., &amp; Sircar, N. (2020). </a:t>
            </a:r>
            <a:r>
              <a:rPr b="1" i="1" lang="en" sz="1400">
                <a:solidFill>
                  <a:schemeClr val="dk1"/>
                </a:solidFill>
                <a:latin typeface="Montserrat"/>
                <a:ea typeface="Montserrat"/>
                <a:cs typeface="Montserrat"/>
                <a:sym typeface="Montserrat"/>
              </a:rPr>
              <a:t>A digital media literacy intervention increases discernment between mainstream and false news in the United States and India</a:t>
            </a:r>
            <a:r>
              <a:rPr lang="en" sz="1400">
                <a:solidFill>
                  <a:schemeClr val="dk1"/>
                </a:solidFill>
                <a:latin typeface="Montserrat"/>
                <a:ea typeface="Montserrat"/>
                <a:cs typeface="Montserrat"/>
                <a:sym typeface="Montserrat"/>
              </a:rPr>
              <a:t>. Proceedings of the National Academy of Sciences, 117(27), 15536–15545. </a:t>
            </a:r>
            <a:r>
              <a:rPr lang="en" sz="14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https://doi.org/10.1073/pnas.1920498117</a:t>
            </a:r>
            <a:r>
              <a:rPr lang="en" sz="1400" u="sng">
                <a:solidFill>
                  <a:schemeClr val="dk1"/>
                </a:solidFill>
                <a:latin typeface="Montserrat"/>
                <a:ea typeface="Montserrat"/>
                <a:cs typeface="Montserrat"/>
                <a:sym typeface="Montserrat"/>
              </a:rPr>
              <a:t> </a:t>
            </a:r>
            <a:endParaRPr sz="1400" u="sng">
              <a:solidFill>
                <a:schemeClr val="dk1"/>
              </a:solidFill>
              <a:latin typeface="Montserrat"/>
              <a:ea typeface="Montserrat"/>
              <a:cs typeface="Montserrat"/>
              <a:sym typeface="Montserrat"/>
            </a:endParaRPr>
          </a:p>
          <a:p>
            <a:pPr indent="-317500" lvl="0" marL="457200" rtl="0" algn="l">
              <a:lnSpc>
                <a:spcPct val="105000"/>
              </a:lnSpc>
              <a:spcBef>
                <a:spcPts val="1500"/>
              </a:spcBef>
              <a:spcAft>
                <a:spcPts val="0"/>
              </a:spcAft>
              <a:buClr>
                <a:srgbClr val="005AC0"/>
              </a:buClr>
              <a:buSzPts val="1400"/>
              <a:buFont typeface="Montserrat"/>
              <a:buAutoNum type="arabicPeriod"/>
            </a:pPr>
            <a:r>
              <a:rPr lang="en" sz="1400">
                <a:solidFill>
                  <a:schemeClr val="dk1"/>
                </a:solidFill>
                <a:latin typeface="Montserrat"/>
                <a:ea typeface="Montserrat"/>
                <a:cs typeface="Montserrat"/>
                <a:sym typeface="Montserrat"/>
              </a:rPr>
              <a:t>Cook, J., Lewandowsky, S., &amp; Ecker, U. (2017). </a:t>
            </a:r>
            <a:r>
              <a:rPr b="1" i="1" lang="en" sz="1400">
                <a:solidFill>
                  <a:schemeClr val="dk1"/>
                </a:solidFill>
                <a:latin typeface="Montserrat"/>
                <a:ea typeface="Montserrat"/>
                <a:cs typeface="Montserrat"/>
                <a:sym typeface="Montserrat"/>
              </a:rPr>
              <a:t>Neutralizing misinformation through inoculation: Exposing misleading argumentation techniques reduces their influence</a:t>
            </a:r>
            <a:r>
              <a:rPr lang="en" sz="1400">
                <a:solidFill>
                  <a:schemeClr val="dk1"/>
                </a:solidFill>
                <a:latin typeface="Montserrat"/>
                <a:ea typeface="Montserrat"/>
                <a:cs typeface="Montserrat"/>
                <a:sym typeface="Montserrat"/>
              </a:rPr>
              <a:t>. PLoS ONE, 12(5): e0175799. https://doi.org/10.1371/journal.pone.0175799</a:t>
            </a:r>
            <a:endParaRPr sz="1400">
              <a:solidFill>
                <a:schemeClr val="dk1"/>
              </a:solidFill>
              <a:latin typeface="Montserrat"/>
              <a:ea typeface="Montserrat"/>
              <a:cs typeface="Montserrat"/>
              <a:sym typeface="Montserrat"/>
            </a:endParaRPr>
          </a:p>
          <a:p>
            <a:pPr indent="-317500" lvl="0" marL="457200" rtl="0" algn="l">
              <a:lnSpc>
                <a:spcPct val="105000"/>
              </a:lnSpc>
              <a:spcBef>
                <a:spcPts val="1500"/>
              </a:spcBef>
              <a:spcAft>
                <a:spcPts val="1500"/>
              </a:spcAft>
              <a:buClr>
                <a:srgbClr val="005AC0"/>
              </a:buClr>
              <a:buSzPts val="1400"/>
              <a:buFont typeface="Montserrat"/>
              <a:buAutoNum type="arabicPeriod"/>
            </a:pPr>
            <a:r>
              <a:rPr lang="en" sz="1400">
                <a:solidFill>
                  <a:schemeClr val="dk1"/>
                </a:solidFill>
                <a:latin typeface="Montserrat"/>
                <a:ea typeface="Montserrat"/>
                <a:cs typeface="Montserrat"/>
                <a:sym typeface="Montserrat"/>
              </a:rPr>
              <a:t>Chen, C. X., Pennycook, G., &amp; Rand, D. G. </a:t>
            </a:r>
            <a:r>
              <a:rPr b="1" i="1" lang="en" sz="1400">
                <a:solidFill>
                  <a:schemeClr val="dk1"/>
                </a:solidFill>
                <a:latin typeface="Montserrat"/>
                <a:ea typeface="Montserrat"/>
                <a:cs typeface="Montserrat"/>
                <a:sym typeface="Montserrat"/>
              </a:rPr>
              <a:t>What Makes News Sharable on Social Media? </a:t>
            </a:r>
            <a:r>
              <a:rPr lang="en" sz="1400">
                <a:solidFill>
                  <a:schemeClr val="dk1"/>
                </a:solidFill>
                <a:latin typeface="Montserrat"/>
                <a:ea typeface="Montserrat"/>
                <a:cs typeface="Montserrat"/>
                <a:sym typeface="Montserrat"/>
              </a:rPr>
              <a:t>preprint, PsyArXiv, 9 July 2021. DOI.org (Crossref), https://doi.org/10.31234/osf.io/gzqcd.</a:t>
            </a:r>
            <a:endParaRPr sz="2100">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91" name="Shape 1191"/>
        <p:cNvGrpSpPr/>
        <p:nvPr/>
      </p:nvGrpSpPr>
      <p:grpSpPr>
        <a:xfrm>
          <a:off x="0" y="0"/>
          <a:ext cx="0" cy="0"/>
          <a:chOff x="0" y="0"/>
          <a:chExt cx="0" cy="0"/>
        </a:xfrm>
      </p:grpSpPr>
      <p:sp>
        <p:nvSpPr>
          <p:cNvPr id="1192" name="Google Shape;1192;p112"/>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5000"/>
              <a:t>Facts: 3 each</a:t>
            </a:r>
            <a:endParaRPr sz="5000"/>
          </a:p>
        </p:txBody>
      </p:sp>
      <p:sp>
        <p:nvSpPr>
          <p:cNvPr id="1193" name="Google Shape;1193;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13"/>
          <p:cNvSpPr/>
          <p:nvPr/>
        </p:nvSpPr>
        <p:spPr>
          <a:xfrm>
            <a:off x="4804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0" name="Google Shape;1200;p113"/>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True Charts, Neutral Tone</a:t>
            </a:r>
            <a:endParaRPr/>
          </a:p>
        </p:txBody>
      </p:sp>
      <p:sp>
        <p:nvSpPr>
          <p:cNvPr id="1201" name="Google Shape;1201;p113"/>
          <p:cNvSpPr txBox="1"/>
          <p:nvPr/>
        </p:nvSpPr>
        <p:spPr>
          <a:xfrm>
            <a:off x="6411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Global overdose deaths from opioids more than doubled from 1990 until 2017. This is an important issue that needs more attention.</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1202" name="Google Shape;1202;p113"/>
          <p:cNvPicPr preferRelativeResize="0"/>
          <p:nvPr/>
        </p:nvPicPr>
        <p:blipFill>
          <a:blip r:embed="rId3">
            <a:alphaModFix/>
          </a:blip>
          <a:stretch>
            <a:fillRect/>
          </a:stretch>
        </p:blipFill>
        <p:spPr>
          <a:xfrm>
            <a:off x="703500" y="1537700"/>
            <a:ext cx="3183975" cy="2136684"/>
          </a:xfrm>
          <a:prstGeom prst="rect">
            <a:avLst/>
          </a:prstGeom>
          <a:noFill/>
          <a:ln>
            <a:noFill/>
          </a:ln>
        </p:spPr>
      </p:pic>
      <p:sp>
        <p:nvSpPr>
          <p:cNvPr id="1203" name="Google Shape;1203;p113"/>
          <p:cNvSpPr txBox="1"/>
          <p:nvPr/>
        </p:nvSpPr>
        <p:spPr>
          <a:xfrm>
            <a:off x="1223750" y="9240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1204" name="Google Shape;1204;p113"/>
          <p:cNvPicPr preferRelativeResize="0"/>
          <p:nvPr/>
        </p:nvPicPr>
        <p:blipFill>
          <a:blip r:embed="rId4">
            <a:alphaModFix/>
          </a:blip>
          <a:stretch>
            <a:fillRect/>
          </a:stretch>
        </p:blipFill>
        <p:spPr>
          <a:xfrm>
            <a:off x="849050" y="991450"/>
            <a:ext cx="374700" cy="393600"/>
          </a:xfrm>
          <a:prstGeom prst="ellipse">
            <a:avLst/>
          </a:prstGeom>
          <a:noFill/>
          <a:ln>
            <a:noFill/>
          </a:ln>
        </p:spPr>
      </p:pic>
      <p:pic>
        <p:nvPicPr>
          <p:cNvPr id="1205" name="Google Shape;1205;p113"/>
          <p:cNvPicPr preferRelativeResize="0"/>
          <p:nvPr/>
        </p:nvPicPr>
        <p:blipFill>
          <a:blip r:embed="rId5">
            <a:alphaModFix/>
          </a:blip>
          <a:stretch>
            <a:fillRect/>
          </a:stretch>
        </p:blipFill>
        <p:spPr>
          <a:xfrm>
            <a:off x="704300" y="1536838"/>
            <a:ext cx="3182400" cy="2138400"/>
          </a:xfrm>
          <a:prstGeom prst="rect">
            <a:avLst/>
          </a:prstGeom>
          <a:noFill/>
          <a:ln>
            <a:noFill/>
          </a:ln>
        </p:spPr>
      </p:pic>
      <p:pic>
        <p:nvPicPr>
          <p:cNvPr descr="Initial Monogram Letter J H Logo Design Vector Template. JH Letter Logo  Design Royalty Free Cliparts, Vectors, And Stock Illustration. Image  144933307." id="1206" name="Google Shape;1206;p113"/>
          <p:cNvPicPr preferRelativeResize="0"/>
          <p:nvPr/>
        </p:nvPicPr>
        <p:blipFill rotWithShape="1">
          <a:blip r:embed="rId6">
            <a:alphaModFix/>
          </a:blip>
          <a:srcRect b="-4490" l="14125" r="12225" t="4490"/>
          <a:stretch/>
        </p:blipFill>
        <p:spPr>
          <a:xfrm>
            <a:off x="849200" y="992050"/>
            <a:ext cx="374400" cy="392400"/>
          </a:xfrm>
          <a:prstGeom prst="ellipse">
            <a:avLst/>
          </a:prstGeom>
          <a:noFill/>
          <a:ln cap="flat" cmpd="sng" w="9525">
            <a:solidFill>
              <a:schemeClr val="lt2"/>
            </a:solidFill>
            <a:prstDash val="solid"/>
            <a:round/>
            <a:headEnd len="sm" w="sm" type="none"/>
            <a:tailEnd len="sm" w="sm" type="none"/>
          </a:ln>
        </p:spPr>
      </p:pic>
      <p:sp>
        <p:nvSpPr>
          <p:cNvPr id="1207" name="Google Shape;1207;p113"/>
          <p:cNvSpPr/>
          <p:nvPr/>
        </p:nvSpPr>
        <p:spPr>
          <a:xfrm>
            <a:off x="43666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3"/>
          <p:cNvSpPr txBox="1"/>
          <p:nvPr/>
        </p:nvSpPr>
        <p:spPr>
          <a:xfrm>
            <a:off x="45273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This graph shows how covid cases in Canada caught up to the US counts per million in April 2021. I worry about my parents who have been living in Canada since the lockdowns.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1209" name="Google Shape;1209;p113"/>
          <p:cNvPicPr preferRelativeResize="0"/>
          <p:nvPr/>
        </p:nvPicPr>
        <p:blipFill>
          <a:blip r:embed="rId7">
            <a:alphaModFix/>
          </a:blip>
          <a:stretch>
            <a:fillRect/>
          </a:stretch>
        </p:blipFill>
        <p:spPr>
          <a:xfrm>
            <a:off x="4527350" y="1459925"/>
            <a:ext cx="3308699" cy="2142218"/>
          </a:xfrm>
          <a:prstGeom prst="rect">
            <a:avLst/>
          </a:prstGeom>
          <a:noFill/>
          <a:ln>
            <a:noFill/>
          </a:ln>
        </p:spPr>
      </p:pic>
      <p:sp>
        <p:nvSpPr>
          <p:cNvPr id="1210" name="Google Shape;1210;p113"/>
          <p:cNvSpPr txBox="1"/>
          <p:nvPr/>
        </p:nvSpPr>
        <p:spPr>
          <a:xfrm>
            <a:off x="5109950" y="890686"/>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descr="Initial Monogram Letter J H Logo Design Vector Template. JH Letter Logo  Design Royalty Free Cliparts, Vectors, And Stock Illustration. Image  144933307." id="1211" name="Google Shape;1211;p113"/>
          <p:cNvPicPr preferRelativeResize="0"/>
          <p:nvPr/>
        </p:nvPicPr>
        <p:blipFill rotWithShape="1">
          <a:blip r:embed="rId6">
            <a:alphaModFix/>
          </a:blip>
          <a:srcRect b="-4490" l="14125" r="12225" t="4490"/>
          <a:stretch/>
        </p:blipFill>
        <p:spPr>
          <a:xfrm>
            <a:off x="4735400" y="958663"/>
            <a:ext cx="374400" cy="392400"/>
          </a:xfrm>
          <a:prstGeom prst="ellipse">
            <a:avLst/>
          </a:prstGeom>
          <a:noFill/>
          <a:ln cap="flat" cmpd="sng" w="9525">
            <a:solidFill>
              <a:schemeClr val="lt2"/>
            </a:solidFill>
            <a:prstDash val="solid"/>
            <a:round/>
            <a:headEnd len="sm" w="sm" type="none"/>
            <a:tailEnd len="sm" w="sm" type="none"/>
          </a:ln>
        </p:spPr>
      </p:pic>
      <p:pic>
        <p:nvPicPr>
          <p:cNvPr id="1212" name="Google Shape;1212;p113"/>
          <p:cNvPicPr preferRelativeResize="0"/>
          <p:nvPr/>
        </p:nvPicPr>
        <p:blipFill>
          <a:blip r:embed="rId8">
            <a:alphaModFix/>
          </a:blip>
          <a:stretch>
            <a:fillRect/>
          </a:stretch>
        </p:blipFill>
        <p:spPr>
          <a:xfrm>
            <a:off x="849212" y="992041"/>
            <a:ext cx="374400" cy="392400"/>
          </a:xfrm>
          <a:prstGeom prst="ellipse">
            <a:avLst/>
          </a:prstGeom>
          <a:noFill/>
          <a:ln cap="flat" cmpd="sng" w="9525">
            <a:solidFill>
              <a:schemeClr val="lt2"/>
            </a:solidFill>
            <a:prstDash val="solid"/>
            <a:round/>
            <a:headEnd len="sm" w="sm" type="none"/>
            <a:tailEnd len="sm" w="sm" type="none"/>
          </a:ln>
        </p:spPr>
      </p:pic>
      <p:pic>
        <p:nvPicPr>
          <p:cNvPr id="1213" name="Google Shape;1213;p113"/>
          <p:cNvPicPr preferRelativeResize="0"/>
          <p:nvPr/>
        </p:nvPicPr>
        <p:blipFill>
          <a:blip r:embed="rId8">
            <a:alphaModFix/>
          </a:blip>
          <a:stretch>
            <a:fillRect/>
          </a:stretch>
        </p:blipFill>
        <p:spPr>
          <a:xfrm>
            <a:off x="4735412" y="958666"/>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p:nvPr/>
        </p:nvSpPr>
        <p:spPr>
          <a:xfrm>
            <a:off x="311700" y="1782517"/>
            <a:ext cx="8520600" cy="191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005AC0"/>
                </a:solidFill>
                <a:latin typeface="Montserrat SemiBold"/>
                <a:ea typeface="Montserrat SemiBold"/>
                <a:cs typeface="Montserrat SemiBold"/>
                <a:sym typeface="Montserrat SemiBold"/>
              </a:rPr>
              <a:t>Survey Design</a:t>
            </a:r>
            <a:endParaRPr i="1">
              <a:latin typeface="Montserrat"/>
              <a:ea typeface="Montserrat"/>
              <a:cs typeface="Montserrat"/>
              <a:sym typeface="Montserrat"/>
            </a:endParaRPr>
          </a:p>
        </p:txBody>
      </p:sp>
      <p:sp>
        <p:nvSpPr>
          <p:cNvPr id="349" name="Google Shape;34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Methodology</a:t>
            </a:r>
            <a:endParaRPr>
              <a:solidFill>
                <a:srgbClr val="005AC0"/>
              </a:solidFill>
              <a:latin typeface="Montserrat SemiBold"/>
              <a:ea typeface="Montserrat SemiBold"/>
              <a:cs typeface="Montserrat SemiBold"/>
              <a:sym typeface="Montserrat SemiBold"/>
            </a:endParaRPr>
          </a:p>
        </p:txBody>
      </p:sp>
      <p:sp>
        <p:nvSpPr>
          <p:cNvPr id="350" name="Google Shape;350;p42"/>
          <p:cNvSpPr/>
          <p:nvPr/>
        </p:nvSpPr>
        <p:spPr>
          <a:xfrm>
            <a:off x="740648" y="2200995"/>
            <a:ext cx="1614900" cy="1390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Demographic Questions</a:t>
            </a:r>
            <a:endParaRPr i="1" sz="1300">
              <a:solidFill>
                <a:schemeClr val="dk2"/>
              </a:solidFill>
              <a:latin typeface="Montserrat"/>
              <a:ea typeface="Montserrat"/>
              <a:cs typeface="Montserrat"/>
              <a:sym typeface="Montserrat"/>
            </a:endParaRPr>
          </a:p>
        </p:txBody>
      </p:sp>
      <p:sp>
        <p:nvSpPr>
          <p:cNvPr id="351" name="Google Shape;351;p42"/>
          <p:cNvSpPr/>
          <p:nvPr/>
        </p:nvSpPr>
        <p:spPr>
          <a:xfrm>
            <a:off x="2784388" y="2200995"/>
            <a:ext cx="1614900" cy="1390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Pre-Test</a:t>
            </a:r>
            <a:endParaRPr i="1" sz="1300">
              <a:solidFill>
                <a:schemeClr val="dk2"/>
              </a:solidFill>
              <a:latin typeface="Montserrat"/>
              <a:ea typeface="Montserrat"/>
              <a:cs typeface="Montserrat"/>
              <a:sym typeface="Montserrat"/>
            </a:endParaRPr>
          </a:p>
        </p:txBody>
      </p:sp>
      <p:sp>
        <p:nvSpPr>
          <p:cNvPr id="352" name="Google Shape;352;p42"/>
          <p:cNvSpPr/>
          <p:nvPr/>
        </p:nvSpPr>
        <p:spPr>
          <a:xfrm>
            <a:off x="4828121" y="2200995"/>
            <a:ext cx="1614900" cy="66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Treatment Course</a:t>
            </a:r>
            <a:endParaRPr i="1" sz="1300">
              <a:solidFill>
                <a:schemeClr val="dk2"/>
              </a:solidFill>
              <a:latin typeface="Montserrat"/>
              <a:ea typeface="Montserrat"/>
              <a:cs typeface="Montserrat"/>
              <a:sym typeface="Montserrat"/>
            </a:endParaRPr>
          </a:p>
        </p:txBody>
      </p:sp>
      <p:sp>
        <p:nvSpPr>
          <p:cNvPr id="353" name="Google Shape;353;p42"/>
          <p:cNvSpPr/>
          <p:nvPr/>
        </p:nvSpPr>
        <p:spPr>
          <a:xfrm>
            <a:off x="6871868" y="2200995"/>
            <a:ext cx="1614900" cy="13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Post-Test</a:t>
            </a:r>
            <a:endParaRPr i="1" sz="1300">
              <a:solidFill>
                <a:schemeClr val="dk2"/>
              </a:solidFill>
              <a:latin typeface="Montserrat"/>
              <a:ea typeface="Montserrat"/>
              <a:cs typeface="Montserrat"/>
              <a:sym typeface="Montserrat"/>
            </a:endParaRPr>
          </a:p>
        </p:txBody>
      </p:sp>
      <p:sp>
        <p:nvSpPr>
          <p:cNvPr id="354" name="Google Shape;354;p42"/>
          <p:cNvSpPr/>
          <p:nvPr/>
        </p:nvSpPr>
        <p:spPr>
          <a:xfrm>
            <a:off x="4828121" y="2924725"/>
            <a:ext cx="1614900" cy="66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Montserrat SemiBold"/>
                <a:ea typeface="Montserrat SemiBold"/>
                <a:cs typeface="Montserrat SemiBold"/>
                <a:sym typeface="Montserrat SemiBold"/>
              </a:rPr>
              <a:t>Control Course</a:t>
            </a:r>
            <a:endParaRPr i="1" sz="1300">
              <a:solidFill>
                <a:schemeClr val="dk2"/>
              </a:solidFill>
              <a:latin typeface="Montserrat"/>
              <a:ea typeface="Montserrat"/>
              <a:cs typeface="Montserrat"/>
              <a:sym typeface="Montserrat"/>
            </a:endParaRPr>
          </a:p>
        </p:txBody>
      </p:sp>
      <p:cxnSp>
        <p:nvCxnSpPr>
          <p:cNvPr id="355" name="Google Shape;355;p42"/>
          <p:cNvCxnSpPr>
            <a:stCxn id="350" idx="3"/>
            <a:endCxn id="351" idx="1"/>
          </p:cNvCxnSpPr>
          <p:nvPr/>
        </p:nvCxnSpPr>
        <p:spPr>
          <a:xfrm>
            <a:off x="2355548" y="2896395"/>
            <a:ext cx="428700" cy="6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356" name="Google Shape;356;p42"/>
          <p:cNvCxnSpPr>
            <a:stCxn id="351" idx="3"/>
            <a:endCxn id="352" idx="1"/>
          </p:cNvCxnSpPr>
          <p:nvPr/>
        </p:nvCxnSpPr>
        <p:spPr>
          <a:xfrm flipH="1" rot="10800000">
            <a:off x="4399288" y="2534595"/>
            <a:ext cx="428700" cy="361800"/>
          </a:xfrm>
          <a:prstGeom prst="bentConnector3">
            <a:avLst>
              <a:gd fmla="val 50015" name="adj1"/>
            </a:avLst>
          </a:prstGeom>
          <a:noFill/>
          <a:ln cap="flat" cmpd="sng" w="9525">
            <a:solidFill>
              <a:schemeClr val="dk2"/>
            </a:solidFill>
            <a:prstDash val="solid"/>
            <a:round/>
            <a:headEnd len="med" w="med" type="none"/>
            <a:tailEnd len="med" w="med" type="triangle"/>
          </a:ln>
        </p:spPr>
      </p:cxnSp>
      <p:cxnSp>
        <p:nvCxnSpPr>
          <p:cNvPr id="357" name="Google Shape;357;p42"/>
          <p:cNvCxnSpPr>
            <a:stCxn id="351" idx="3"/>
            <a:endCxn id="354" idx="1"/>
          </p:cNvCxnSpPr>
          <p:nvPr/>
        </p:nvCxnSpPr>
        <p:spPr>
          <a:xfrm>
            <a:off x="4399288" y="2896395"/>
            <a:ext cx="428700" cy="361800"/>
          </a:xfrm>
          <a:prstGeom prst="bentConnector3">
            <a:avLst>
              <a:gd fmla="val 50015" name="adj1"/>
            </a:avLst>
          </a:prstGeom>
          <a:noFill/>
          <a:ln cap="flat" cmpd="sng" w="9525">
            <a:solidFill>
              <a:schemeClr val="dk2"/>
            </a:solidFill>
            <a:prstDash val="solid"/>
            <a:round/>
            <a:headEnd len="med" w="med" type="none"/>
            <a:tailEnd len="med" w="med" type="triangle"/>
          </a:ln>
        </p:spPr>
      </p:cxnSp>
      <p:cxnSp>
        <p:nvCxnSpPr>
          <p:cNvPr id="358" name="Google Shape;358;p42"/>
          <p:cNvCxnSpPr>
            <a:stCxn id="352" idx="3"/>
            <a:endCxn id="353" idx="1"/>
          </p:cNvCxnSpPr>
          <p:nvPr/>
        </p:nvCxnSpPr>
        <p:spPr>
          <a:xfrm>
            <a:off x="6443021" y="2534445"/>
            <a:ext cx="428700" cy="362100"/>
          </a:xfrm>
          <a:prstGeom prst="bentConnector3">
            <a:avLst>
              <a:gd fmla="val 49990" name="adj1"/>
            </a:avLst>
          </a:prstGeom>
          <a:noFill/>
          <a:ln cap="flat" cmpd="sng" w="9525">
            <a:solidFill>
              <a:schemeClr val="dk2"/>
            </a:solidFill>
            <a:prstDash val="solid"/>
            <a:round/>
            <a:headEnd len="med" w="med" type="none"/>
            <a:tailEnd len="med" w="med" type="triangle"/>
          </a:ln>
        </p:spPr>
      </p:cxnSp>
      <p:cxnSp>
        <p:nvCxnSpPr>
          <p:cNvPr id="359" name="Google Shape;359;p42"/>
          <p:cNvCxnSpPr>
            <a:stCxn id="354" idx="3"/>
            <a:endCxn id="353" idx="1"/>
          </p:cNvCxnSpPr>
          <p:nvPr/>
        </p:nvCxnSpPr>
        <p:spPr>
          <a:xfrm flipH="1" rot="10800000">
            <a:off x="6443021" y="2896375"/>
            <a:ext cx="428700" cy="361800"/>
          </a:xfrm>
          <a:prstGeom prst="bentConnector3">
            <a:avLst>
              <a:gd fmla="val 49990" name="adj1"/>
            </a:avLst>
          </a:prstGeom>
          <a:noFill/>
          <a:ln cap="flat" cmpd="sng" w="9525">
            <a:solidFill>
              <a:schemeClr val="dk2"/>
            </a:solidFill>
            <a:prstDash val="solid"/>
            <a:round/>
            <a:headEnd len="med" w="med" type="none"/>
            <a:tailEnd len="med" w="med" type="triangle"/>
          </a:ln>
        </p:spPr>
      </p:cxnSp>
      <p:sp>
        <p:nvSpPr>
          <p:cNvPr id="360" name="Google Shape;360;p42"/>
          <p:cNvSpPr txBox="1"/>
          <p:nvPr/>
        </p:nvSpPr>
        <p:spPr>
          <a:xfrm>
            <a:off x="3239300" y="4182900"/>
            <a:ext cx="55275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i="1" lang="en" sz="1300">
                <a:solidFill>
                  <a:srgbClr val="005AC0"/>
                </a:solidFill>
                <a:latin typeface="Montserrat"/>
                <a:ea typeface="Montserrat"/>
                <a:cs typeface="Montserrat"/>
                <a:sym typeface="Montserrat"/>
              </a:rPr>
              <a:t>Pre-Post design </a:t>
            </a:r>
            <a:r>
              <a:rPr b="1" i="1" lang="en" sz="1300">
                <a:solidFill>
                  <a:srgbClr val="005AC0"/>
                </a:solidFill>
                <a:latin typeface="Montserrat"/>
                <a:ea typeface="Montserrat"/>
                <a:cs typeface="Montserrat"/>
                <a:sym typeface="Montserrat"/>
              </a:rPr>
              <a:t>reduces variability</a:t>
            </a:r>
            <a:r>
              <a:rPr i="1" lang="en" sz="1300">
                <a:solidFill>
                  <a:srgbClr val="005AC0"/>
                </a:solidFill>
                <a:latin typeface="Montserrat"/>
                <a:ea typeface="Montserrat"/>
                <a:cs typeface="Montserrat"/>
                <a:sym typeface="Montserrat"/>
              </a:rPr>
              <a:t> since we match participants to themselves; although it results in a </a:t>
            </a:r>
            <a:r>
              <a:rPr b="1" i="1" lang="en" sz="1300">
                <a:solidFill>
                  <a:srgbClr val="005AC0"/>
                </a:solidFill>
                <a:latin typeface="Montserrat"/>
                <a:ea typeface="Montserrat"/>
                <a:cs typeface="Montserrat"/>
                <a:sym typeface="Montserrat"/>
              </a:rPr>
              <a:t>longer survey</a:t>
            </a:r>
            <a:r>
              <a:rPr i="1" lang="en" sz="1300">
                <a:solidFill>
                  <a:srgbClr val="005AC0"/>
                </a:solidFill>
                <a:latin typeface="Montserrat"/>
                <a:ea typeface="Montserrat"/>
                <a:cs typeface="Montserrat"/>
                <a:sym typeface="Montserrat"/>
              </a:rPr>
              <a:t> and the pre and post </a:t>
            </a:r>
            <a:r>
              <a:rPr b="1" i="1" lang="en" sz="1300">
                <a:solidFill>
                  <a:srgbClr val="005AC0"/>
                </a:solidFill>
                <a:latin typeface="Montserrat"/>
                <a:ea typeface="Montserrat"/>
                <a:cs typeface="Montserrat"/>
                <a:sym typeface="Montserrat"/>
              </a:rPr>
              <a:t>questions need to be comparable</a:t>
            </a:r>
            <a:endParaRPr b="1" i="1" sz="1300">
              <a:solidFill>
                <a:srgbClr val="005AC0"/>
              </a:solidFill>
              <a:latin typeface="Montserrat"/>
              <a:ea typeface="Montserrat"/>
              <a:cs typeface="Montserrat"/>
              <a:sym typeface="Montserrat"/>
            </a:endParaRPr>
          </a:p>
        </p:txBody>
      </p:sp>
      <p:cxnSp>
        <p:nvCxnSpPr>
          <p:cNvPr id="361" name="Google Shape;361;p42"/>
          <p:cNvCxnSpPr>
            <a:stCxn id="360" idx="0"/>
            <a:endCxn id="362" idx="2"/>
          </p:cNvCxnSpPr>
          <p:nvPr/>
        </p:nvCxnSpPr>
        <p:spPr>
          <a:xfrm flipH="1" rot="5400000">
            <a:off x="4787150" y="2967000"/>
            <a:ext cx="591000" cy="1840800"/>
          </a:xfrm>
          <a:prstGeom prst="bentConnector3">
            <a:avLst>
              <a:gd fmla="val 50009" name="adj1"/>
            </a:avLst>
          </a:prstGeom>
          <a:noFill/>
          <a:ln cap="flat" cmpd="sng" w="19050">
            <a:solidFill>
              <a:srgbClr val="005AC0"/>
            </a:solidFill>
            <a:prstDash val="solid"/>
            <a:round/>
            <a:headEnd len="med" w="med" type="none"/>
            <a:tailEnd len="med" w="med" type="oval"/>
          </a:ln>
        </p:spPr>
      </p:cxnSp>
      <p:sp>
        <p:nvSpPr>
          <p:cNvPr id="363" name="Google Shape;363;p42"/>
          <p:cNvSpPr txBox="1"/>
          <p:nvPr/>
        </p:nvSpPr>
        <p:spPr>
          <a:xfrm>
            <a:off x="2495175" y="1057000"/>
            <a:ext cx="62718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i="1" lang="en" sz="1300">
                <a:solidFill>
                  <a:srgbClr val="005AC0"/>
                </a:solidFill>
                <a:latin typeface="Montserrat"/>
                <a:ea typeface="Montserrat"/>
                <a:cs typeface="Montserrat"/>
                <a:sym typeface="Montserrat"/>
              </a:rPr>
              <a:t>6-minute</a:t>
            </a:r>
            <a:r>
              <a:rPr i="1" lang="en" sz="1300">
                <a:solidFill>
                  <a:srgbClr val="005AC0"/>
                </a:solidFill>
                <a:latin typeface="Montserrat"/>
                <a:ea typeface="Montserrat"/>
                <a:cs typeface="Montserrat"/>
                <a:sym typeface="Montserrat"/>
              </a:rPr>
              <a:t> course on 3 tactics: </a:t>
            </a:r>
            <a:r>
              <a:rPr b="1" i="1" lang="en" sz="1300">
                <a:solidFill>
                  <a:srgbClr val="005AC0"/>
                </a:solidFill>
                <a:latin typeface="Montserrat"/>
                <a:ea typeface="Montserrat"/>
                <a:cs typeface="Montserrat"/>
                <a:sym typeface="Montserrat"/>
              </a:rPr>
              <a:t>misleading graphs</a:t>
            </a:r>
            <a:r>
              <a:rPr i="1" lang="en" sz="1300">
                <a:solidFill>
                  <a:srgbClr val="005AC0"/>
                </a:solidFill>
                <a:latin typeface="Montserrat"/>
                <a:ea typeface="Montserrat"/>
                <a:cs typeface="Montserrat"/>
                <a:sym typeface="Montserrat"/>
              </a:rPr>
              <a:t> (currently taught by First Draft), </a:t>
            </a:r>
            <a:r>
              <a:rPr b="1" i="1" lang="en" sz="1300">
                <a:solidFill>
                  <a:srgbClr val="005AC0"/>
                </a:solidFill>
                <a:latin typeface="Montserrat"/>
                <a:ea typeface="Montserrat"/>
                <a:cs typeface="Montserrat"/>
                <a:sym typeface="Montserrat"/>
              </a:rPr>
              <a:t>anecdotes </a:t>
            </a:r>
            <a:r>
              <a:rPr i="1" lang="en" sz="1300">
                <a:solidFill>
                  <a:srgbClr val="005AC0"/>
                </a:solidFill>
                <a:latin typeface="Montserrat"/>
                <a:ea typeface="Montserrat"/>
                <a:cs typeface="Montserrat"/>
                <a:sym typeface="Montserrat"/>
              </a:rPr>
              <a:t>(new), and </a:t>
            </a:r>
            <a:r>
              <a:rPr b="1" i="1" lang="en" sz="1300">
                <a:solidFill>
                  <a:srgbClr val="005AC0"/>
                </a:solidFill>
                <a:latin typeface="Montserrat"/>
                <a:ea typeface="Montserrat"/>
                <a:cs typeface="Montserrat"/>
                <a:sym typeface="Montserrat"/>
              </a:rPr>
              <a:t>false comparisons </a:t>
            </a:r>
            <a:r>
              <a:rPr i="1" lang="en" sz="1300">
                <a:solidFill>
                  <a:srgbClr val="005AC0"/>
                </a:solidFill>
                <a:latin typeface="Montserrat"/>
                <a:ea typeface="Montserrat"/>
                <a:cs typeface="Montserrat"/>
                <a:sym typeface="Montserrat"/>
              </a:rPr>
              <a:t>(new)</a:t>
            </a:r>
            <a:endParaRPr i="1" sz="1300">
              <a:solidFill>
                <a:srgbClr val="005AC0"/>
              </a:solidFill>
              <a:latin typeface="Montserrat"/>
              <a:ea typeface="Montserrat"/>
              <a:cs typeface="Montserrat"/>
              <a:sym typeface="Montserrat"/>
            </a:endParaRPr>
          </a:p>
        </p:txBody>
      </p:sp>
      <p:cxnSp>
        <p:nvCxnSpPr>
          <p:cNvPr id="364" name="Google Shape;364;p42"/>
          <p:cNvCxnSpPr>
            <a:stCxn id="360" idx="0"/>
            <a:endCxn id="353" idx="2"/>
          </p:cNvCxnSpPr>
          <p:nvPr/>
        </p:nvCxnSpPr>
        <p:spPr>
          <a:xfrm rot="-5400000">
            <a:off x="6545750" y="3049200"/>
            <a:ext cx="591000" cy="1676400"/>
          </a:xfrm>
          <a:prstGeom prst="bentConnector3">
            <a:avLst>
              <a:gd fmla="val 50009" name="adj1"/>
            </a:avLst>
          </a:prstGeom>
          <a:noFill/>
          <a:ln cap="flat" cmpd="sng" w="19050">
            <a:solidFill>
              <a:srgbClr val="005AC0"/>
            </a:solidFill>
            <a:prstDash val="solid"/>
            <a:round/>
            <a:headEnd len="med" w="med" type="none"/>
            <a:tailEnd len="med" w="med" type="oval"/>
          </a:ln>
        </p:spPr>
      </p:cxnSp>
      <p:cxnSp>
        <p:nvCxnSpPr>
          <p:cNvPr id="365" name="Google Shape;365;p42"/>
          <p:cNvCxnSpPr>
            <a:stCxn id="352" idx="0"/>
            <a:endCxn id="363" idx="2"/>
          </p:cNvCxnSpPr>
          <p:nvPr/>
        </p:nvCxnSpPr>
        <p:spPr>
          <a:xfrm rot="10800000">
            <a:off x="5631071" y="1672095"/>
            <a:ext cx="4500" cy="528900"/>
          </a:xfrm>
          <a:prstGeom prst="straightConnector1">
            <a:avLst/>
          </a:prstGeom>
          <a:noFill/>
          <a:ln cap="flat" cmpd="sng" w="19050">
            <a:solidFill>
              <a:srgbClr val="005AC0"/>
            </a:solidFill>
            <a:prstDash val="solid"/>
            <a:round/>
            <a:headEnd len="med" w="med" type="oval"/>
            <a:tailEnd len="med" w="med" type="none"/>
          </a:ln>
        </p:spPr>
      </p:cxnSp>
      <p:sp>
        <p:nvSpPr>
          <p:cNvPr id="366" name="Google Shape;366;p42"/>
          <p:cNvSpPr/>
          <p:nvPr/>
        </p:nvSpPr>
        <p:spPr>
          <a:xfrm>
            <a:off x="311650" y="513875"/>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sp>
        <p:nvSpPr>
          <p:cNvPr id="367" name="Google Shape;367;p42"/>
          <p:cNvSpPr txBox="1"/>
          <p:nvPr/>
        </p:nvSpPr>
        <p:spPr>
          <a:xfrm>
            <a:off x="833332" y="2918144"/>
            <a:ext cx="1073100" cy="5850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Montserrat"/>
                <a:ea typeface="Montserrat"/>
                <a:cs typeface="Montserrat"/>
                <a:sym typeface="Montserrat"/>
              </a:rPr>
              <a:t>Attention check </a:t>
            </a:r>
            <a:endParaRPr sz="1300">
              <a:solidFill>
                <a:schemeClr val="lt1"/>
              </a:solidFill>
              <a:latin typeface="Montserrat"/>
              <a:ea typeface="Montserrat"/>
              <a:cs typeface="Montserrat"/>
              <a:sym typeface="Montserrat"/>
            </a:endParaRPr>
          </a:p>
        </p:txBody>
      </p:sp>
      <p:sp>
        <p:nvSpPr>
          <p:cNvPr id="368" name="Google Shape;368;p42"/>
          <p:cNvSpPr txBox="1"/>
          <p:nvPr/>
        </p:nvSpPr>
        <p:spPr>
          <a:xfrm>
            <a:off x="311700" y="4182900"/>
            <a:ext cx="2201100" cy="845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000"/>
              </a:spcAft>
              <a:buNone/>
            </a:pPr>
            <a:r>
              <a:rPr b="1" i="1" lang="en" sz="1300">
                <a:solidFill>
                  <a:srgbClr val="005AC0"/>
                </a:solidFill>
                <a:latin typeface="Montserrat"/>
                <a:ea typeface="Montserrat"/>
                <a:cs typeface="Montserrat"/>
                <a:sym typeface="Montserrat"/>
              </a:rPr>
              <a:t>64%</a:t>
            </a:r>
            <a:r>
              <a:rPr i="1" lang="en" sz="1300">
                <a:solidFill>
                  <a:srgbClr val="005AC0"/>
                </a:solidFill>
                <a:latin typeface="Montserrat"/>
                <a:ea typeface="Montserrat"/>
                <a:cs typeface="Montserrat"/>
                <a:sym typeface="Montserrat"/>
              </a:rPr>
              <a:t> (641) participants passed</a:t>
            </a:r>
            <a:r>
              <a:rPr b="1" i="1" lang="en" sz="1300">
                <a:solidFill>
                  <a:srgbClr val="005AC0"/>
                </a:solidFill>
                <a:latin typeface="Montserrat"/>
                <a:ea typeface="Montserrat"/>
                <a:cs typeface="Montserrat"/>
                <a:sym typeface="Montserrat"/>
              </a:rPr>
              <a:t> both attention checks</a:t>
            </a:r>
            <a:endParaRPr b="1" i="1" sz="1300">
              <a:solidFill>
                <a:srgbClr val="005AC0"/>
              </a:solidFill>
              <a:latin typeface="Montserrat"/>
              <a:ea typeface="Montserrat"/>
              <a:cs typeface="Montserrat"/>
              <a:sym typeface="Montserrat"/>
            </a:endParaRPr>
          </a:p>
        </p:txBody>
      </p:sp>
      <p:sp>
        <p:nvSpPr>
          <p:cNvPr id="369" name="Google Shape;369;p42"/>
          <p:cNvSpPr txBox="1"/>
          <p:nvPr/>
        </p:nvSpPr>
        <p:spPr>
          <a:xfrm>
            <a:off x="2877069" y="2918144"/>
            <a:ext cx="1073100" cy="585000"/>
          </a:xfrm>
          <a:prstGeom prst="rect">
            <a:avLst/>
          </a:prstGeom>
          <a:solidFill>
            <a:srgbClr val="9999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Montserrat"/>
                <a:ea typeface="Montserrat"/>
                <a:cs typeface="Montserrat"/>
                <a:sym typeface="Montserrat"/>
              </a:rPr>
              <a:t>Attention check </a:t>
            </a:r>
            <a:endParaRPr sz="1300">
              <a:solidFill>
                <a:schemeClr val="lt1"/>
              </a:solidFill>
              <a:latin typeface="Montserrat"/>
              <a:ea typeface="Montserrat"/>
              <a:cs typeface="Montserrat"/>
              <a:sym typeface="Montserrat"/>
            </a:endParaRPr>
          </a:p>
        </p:txBody>
      </p:sp>
      <p:sp>
        <p:nvSpPr>
          <p:cNvPr id="362" name="Google Shape;362;p42"/>
          <p:cNvSpPr txBox="1"/>
          <p:nvPr/>
        </p:nvSpPr>
        <p:spPr>
          <a:xfrm>
            <a:off x="4004155" y="3206895"/>
            <a:ext cx="316200" cy="3849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300">
              <a:solidFill>
                <a:schemeClr val="lt1"/>
              </a:solidFill>
              <a:latin typeface="Montserrat"/>
              <a:ea typeface="Montserrat"/>
              <a:cs typeface="Montserrat"/>
              <a:sym typeface="Montserrat"/>
            </a:endParaRPr>
          </a:p>
        </p:txBody>
      </p:sp>
      <p:cxnSp>
        <p:nvCxnSpPr>
          <p:cNvPr id="370" name="Google Shape;370;p42"/>
          <p:cNvCxnSpPr>
            <a:stCxn id="368" idx="0"/>
            <a:endCxn id="367" idx="2"/>
          </p:cNvCxnSpPr>
          <p:nvPr/>
        </p:nvCxnSpPr>
        <p:spPr>
          <a:xfrm flipH="1" rot="5400000">
            <a:off x="1051200" y="3821850"/>
            <a:ext cx="679800" cy="42300"/>
          </a:xfrm>
          <a:prstGeom prst="bentConnector3">
            <a:avLst>
              <a:gd fmla="val 49997" name="adj1"/>
            </a:avLst>
          </a:prstGeom>
          <a:noFill/>
          <a:ln cap="flat" cmpd="sng" w="19050">
            <a:solidFill>
              <a:srgbClr val="005AC0"/>
            </a:solidFill>
            <a:prstDash val="solid"/>
            <a:round/>
            <a:headEnd len="med" w="med" type="none"/>
            <a:tailEnd len="med" w="med" type="oval"/>
          </a:ln>
        </p:spPr>
      </p:cxnSp>
      <p:cxnSp>
        <p:nvCxnSpPr>
          <p:cNvPr id="371" name="Google Shape;371;p42"/>
          <p:cNvCxnSpPr>
            <a:stCxn id="368" idx="0"/>
            <a:endCxn id="369" idx="2"/>
          </p:cNvCxnSpPr>
          <p:nvPr/>
        </p:nvCxnSpPr>
        <p:spPr>
          <a:xfrm rot="-5400000">
            <a:off x="2073000" y="2842350"/>
            <a:ext cx="679800" cy="2001300"/>
          </a:xfrm>
          <a:prstGeom prst="bentConnector3">
            <a:avLst>
              <a:gd fmla="val 49997" name="adj1"/>
            </a:avLst>
          </a:prstGeom>
          <a:noFill/>
          <a:ln cap="flat" cmpd="sng" w="19050">
            <a:solidFill>
              <a:srgbClr val="005AC0"/>
            </a:solidFill>
            <a:prstDash val="solid"/>
            <a:round/>
            <a:headEnd len="med" w="med" type="none"/>
            <a:tailEnd len="med" w="med" type="oval"/>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7" name="Shape 1217"/>
        <p:cNvGrpSpPr/>
        <p:nvPr/>
      </p:nvGrpSpPr>
      <p:grpSpPr>
        <a:xfrm>
          <a:off x="0" y="0"/>
          <a:ext cx="0" cy="0"/>
          <a:chOff x="0" y="0"/>
          <a:chExt cx="0" cy="0"/>
        </a:xfrm>
      </p:grpSpPr>
      <p:sp>
        <p:nvSpPr>
          <p:cNvPr id="1218" name="Google Shape;1218;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9" name="Google Shape;1219;p114"/>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Truths</a:t>
            </a:r>
            <a:endParaRPr/>
          </a:p>
        </p:txBody>
      </p:sp>
      <p:grpSp>
        <p:nvGrpSpPr>
          <p:cNvPr id="1220" name="Google Shape;1220;p114"/>
          <p:cNvGrpSpPr/>
          <p:nvPr/>
        </p:nvGrpSpPr>
        <p:grpSpPr>
          <a:xfrm>
            <a:off x="4448095" y="1057003"/>
            <a:ext cx="4394802" cy="2466556"/>
            <a:chOff x="3394103" y="379960"/>
            <a:chExt cx="2352300" cy="4261500"/>
          </a:xfrm>
        </p:grpSpPr>
        <p:sp>
          <p:nvSpPr>
            <p:cNvPr id="1221" name="Google Shape;1221;p114"/>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14"/>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1223" name="Google Shape;1223;p114"/>
            <p:cNvSpPr txBox="1"/>
            <p:nvPr/>
          </p:nvSpPr>
          <p:spPr>
            <a:xfrm>
              <a:off x="4447912" y="1155201"/>
              <a:ext cx="1229700" cy="2992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With a head-to-body length of 1.14 to 1.29 inches, the bumblebee bat is the smallest mammal in the world. To see this tiny bat for yourself, you’d have to visit one of a select few limestone caves on the Khwae Noi River in Kanchanaburi Province of southwest Thailand.</a:t>
              </a:r>
              <a:endParaRPr sz="1200">
                <a:solidFill>
                  <a:schemeClr val="dk1"/>
                </a:solidFill>
              </a:endParaRPr>
            </a:p>
          </p:txBody>
        </p:sp>
      </p:grpSp>
      <p:pic>
        <p:nvPicPr>
          <p:cNvPr id="1224" name="Google Shape;1224;p114"/>
          <p:cNvPicPr preferRelativeResize="0"/>
          <p:nvPr/>
        </p:nvPicPr>
        <p:blipFill>
          <a:blip r:embed="rId3">
            <a:alphaModFix/>
          </a:blip>
          <a:stretch>
            <a:fillRect/>
          </a:stretch>
        </p:blipFill>
        <p:spPr>
          <a:xfrm>
            <a:off x="4640125" y="1185538"/>
            <a:ext cx="374700" cy="393600"/>
          </a:xfrm>
          <a:prstGeom prst="ellipse">
            <a:avLst/>
          </a:prstGeom>
          <a:noFill/>
          <a:ln>
            <a:noFill/>
          </a:ln>
        </p:spPr>
      </p:pic>
      <p:sp>
        <p:nvSpPr>
          <p:cNvPr id="1225" name="Google Shape;1225;p114"/>
          <p:cNvSpPr txBox="1"/>
          <p:nvPr/>
        </p:nvSpPr>
        <p:spPr>
          <a:xfrm>
            <a:off x="5074975" y="1139911"/>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Sunne</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grpSp>
        <p:nvGrpSpPr>
          <p:cNvPr id="1226" name="Google Shape;1226;p114"/>
          <p:cNvGrpSpPr/>
          <p:nvPr/>
        </p:nvGrpSpPr>
        <p:grpSpPr>
          <a:xfrm>
            <a:off x="268707" y="1057000"/>
            <a:ext cx="3618778" cy="2614004"/>
            <a:chOff x="3394103" y="379960"/>
            <a:chExt cx="2352300" cy="4261500"/>
          </a:xfrm>
        </p:grpSpPr>
        <p:sp>
          <p:nvSpPr>
            <p:cNvPr id="1227" name="Google Shape;1227;p114"/>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14"/>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1229" name="Google Shape;1229;p114"/>
            <p:cNvSpPr txBox="1"/>
            <p:nvPr/>
          </p:nvSpPr>
          <p:spPr>
            <a:xfrm>
              <a:off x="4342449" y="1330650"/>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1986, eleven Russian men spent 370 days lying down in bed. The experiment was to help with future space expeditions, because a year in bed simulated weightlessness.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
          <p:nvSpPr>
            <p:cNvPr id="1230" name="Google Shape;1230;p114"/>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1" name="Google Shape;1231;p114"/>
          <p:cNvPicPr preferRelativeResize="0"/>
          <p:nvPr/>
        </p:nvPicPr>
        <p:blipFill>
          <a:blip r:embed="rId3">
            <a:alphaModFix/>
          </a:blip>
          <a:stretch>
            <a:fillRect/>
          </a:stretch>
        </p:blipFill>
        <p:spPr>
          <a:xfrm>
            <a:off x="461300" y="1185525"/>
            <a:ext cx="374700" cy="393600"/>
          </a:xfrm>
          <a:prstGeom prst="ellipse">
            <a:avLst/>
          </a:prstGeom>
          <a:noFill/>
          <a:ln>
            <a:noFill/>
          </a:ln>
        </p:spPr>
      </p:pic>
      <p:pic>
        <p:nvPicPr>
          <p:cNvPr id="1232" name="Google Shape;1232;p114"/>
          <p:cNvPicPr preferRelativeResize="0"/>
          <p:nvPr/>
        </p:nvPicPr>
        <p:blipFill rotWithShape="1">
          <a:blip r:embed="rId4">
            <a:alphaModFix/>
          </a:blip>
          <a:srcRect b="2330" l="20688" r="20688" t="-2330"/>
          <a:stretch/>
        </p:blipFill>
        <p:spPr>
          <a:xfrm>
            <a:off x="461450" y="1186137"/>
            <a:ext cx="374400" cy="392400"/>
          </a:xfrm>
          <a:prstGeom prst="ellipse">
            <a:avLst/>
          </a:prstGeom>
          <a:noFill/>
          <a:ln>
            <a:noFill/>
          </a:ln>
        </p:spPr>
      </p:pic>
      <p:pic>
        <p:nvPicPr>
          <p:cNvPr id="1233" name="Google Shape;1233;p114"/>
          <p:cNvPicPr preferRelativeResize="0"/>
          <p:nvPr/>
        </p:nvPicPr>
        <p:blipFill rotWithShape="1">
          <a:blip r:embed="rId4">
            <a:alphaModFix/>
          </a:blip>
          <a:srcRect b="2330" l="20688" r="20688" t="-2330"/>
          <a:stretch/>
        </p:blipFill>
        <p:spPr>
          <a:xfrm>
            <a:off x="4640275" y="1186150"/>
            <a:ext cx="374400" cy="392400"/>
          </a:xfrm>
          <a:prstGeom prst="ellipse">
            <a:avLst/>
          </a:prstGeom>
          <a:noFill/>
          <a:ln>
            <a:noFill/>
          </a:ln>
        </p:spPr>
      </p:pic>
      <p:sp>
        <p:nvSpPr>
          <p:cNvPr id="1234" name="Google Shape;1234;p114"/>
          <p:cNvSpPr txBox="1"/>
          <p:nvPr/>
        </p:nvSpPr>
        <p:spPr>
          <a:xfrm>
            <a:off x="927475" y="1139911"/>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Sunne</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1235" name="Google Shape;1235;p114"/>
          <p:cNvPicPr preferRelativeResize="0"/>
          <p:nvPr/>
        </p:nvPicPr>
        <p:blipFill>
          <a:blip r:embed="rId5">
            <a:alphaModFix/>
          </a:blip>
          <a:stretch>
            <a:fillRect/>
          </a:stretch>
        </p:blipFill>
        <p:spPr>
          <a:xfrm>
            <a:off x="355150" y="1826571"/>
            <a:ext cx="1363525" cy="927398"/>
          </a:xfrm>
          <a:prstGeom prst="rect">
            <a:avLst/>
          </a:prstGeom>
          <a:noFill/>
          <a:ln>
            <a:noFill/>
          </a:ln>
        </p:spPr>
      </p:pic>
      <p:pic>
        <p:nvPicPr>
          <p:cNvPr id="1236" name="Google Shape;1236;p114"/>
          <p:cNvPicPr preferRelativeResize="0"/>
          <p:nvPr/>
        </p:nvPicPr>
        <p:blipFill>
          <a:blip r:embed="rId6">
            <a:alphaModFix/>
          </a:blip>
          <a:stretch>
            <a:fillRect/>
          </a:stretch>
        </p:blipFill>
        <p:spPr>
          <a:xfrm>
            <a:off x="4571996" y="1826587"/>
            <a:ext cx="1752500" cy="116620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2" name="Google Shape;1242;p115"/>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solidFill>
                  <a:schemeClr val="dk1"/>
                </a:solidFill>
              </a:rPr>
              <a:t>Truths</a:t>
            </a:r>
            <a:endParaRPr/>
          </a:p>
        </p:txBody>
      </p:sp>
      <p:grpSp>
        <p:nvGrpSpPr>
          <p:cNvPr id="1243" name="Google Shape;1243;p115"/>
          <p:cNvGrpSpPr/>
          <p:nvPr/>
        </p:nvGrpSpPr>
        <p:grpSpPr>
          <a:xfrm>
            <a:off x="734018" y="1336442"/>
            <a:ext cx="3624163" cy="2145665"/>
            <a:chOff x="3392350" y="451550"/>
            <a:chExt cx="2355800" cy="4261500"/>
          </a:xfrm>
        </p:grpSpPr>
        <p:sp>
          <p:nvSpPr>
            <p:cNvPr id="1244" name="Google Shape;1244;p115"/>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5"/>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1246" name="Google Shape;1246;p11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1247" name="Google Shape;1247;p115"/>
            <p:cNvSpPr txBox="1"/>
            <p:nvPr/>
          </p:nvSpPr>
          <p:spPr>
            <a:xfrm>
              <a:off x="4164927" y="1609958"/>
              <a:ext cx="151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My sister is working on better solutions to solving obesity in communities without access to healthy food. It’s been shown that being overweight may shorten your life, in some cases by a decade or more.</a:t>
              </a:r>
              <a:endParaRPr sz="1200">
                <a:solidFill>
                  <a:schemeClr val="dk1"/>
                </a:solidFill>
              </a:endParaRPr>
            </a:p>
          </p:txBody>
        </p:sp>
        <p:cxnSp>
          <p:nvCxnSpPr>
            <p:cNvPr id="1248" name="Google Shape;1248;p115"/>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249" name="Google Shape;1249;p11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0" name="Google Shape;1250;p115"/>
          <p:cNvPicPr preferRelativeResize="0"/>
          <p:nvPr/>
        </p:nvPicPr>
        <p:blipFill>
          <a:blip r:embed="rId3">
            <a:alphaModFix/>
          </a:blip>
          <a:stretch>
            <a:fillRect/>
          </a:stretch>
        </p:blipFill>
        <p:spPr>
          <a:xfrm>
            <a:off x="985975" y="1464975"/>
            <a:ext cx="374700" cy="393600"/>
          </a:xfrm>
          <a:prstGeom prst="ellipse">
            <a:avLst/>
          </a:prstGeom>
          <a:noFill/>
          <a:ln>
            <a:noFill/>
          </a:ln>
        </p:spPr>
      </p:pic>
      <p:pic>
        <p:nvPicPr>
          <p:cNvPr id="1251" name="Google Shape;1251;p115"/>
          <p:cNvPicPr preferRelativeResize="0"/>
          <p:nvPr/>
        </p:nvPicPr>
        <p:blipFill>
          <a:blip r:embed="rId4">
            <a:alphaModFix/>
          </a:blip>
          <a:stretch>
            <a:fillRect/>
          </a:stretch>
        </p:blipFill>
        <p:spPr>
          <a:xfrm>
            <a:off x="986125" y="1465582"/>
            <a:ext cx="374400" cy="392400"/>
          </a:xfrm>
          <a:prstGeom prst="ellipse">
            <a:avLst/>
          </a:prstGeom>
          <a:noFill/>
          <a:ln>
            <a:noFill/>
          </a:ln>
        </p:spPr>
      </p:pic>
      <p:grpSp>
        <p:nvGrpSpPr>
          <p:cNvPr id="1252" name="Google Shape;1252;p115"/>
          <p:cNvGrpSpPr/>
          <p:nvPr/>
        </p:nvGrpSpPr>
        <p:grpSpPr>
          <a:xfrm>
            <a:off x="4853678" y="1336442"/>
            <a:ext cx="3618778" cy="2145665"/>
            <a:chOff x="3395850" y="451550"/>
            <a:chExt cx="2352300" cy="4261500"/>
          </a:xfrm>
        </p:grpSpPr>
        <p:sp>
          <p:nvSpPr>
            <p:cNvPr id="1253" name="Google Shape;1253;p115"/>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15"/>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1255" name="Google Shape;1255;p115"/>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1256" name="Google Shape;1256;p115"/>
            <p:cNvSpPr txBox="1"/>
            <p:nvPr/>
          </p:nvSpPr>
          <p:spPr>
            <a:xfrm>
              <a:off x="4137284" y="1188831"/>
              <a:ext cx="1542300" cy="3432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 read an article about how McDonald’s once made bubblegum-flavored broccoli. Unsurprisingly, the attempt to get kids to eat healthier didn’t go over well with the child testers, who were “confused by the taste.”</a:t>
              </a:r>
              <a:endParaRPr sz="1200">
                <a:solidFill>
                  <a:schemeClr val="dk1"/>
                </a:solidFill>
              </a:endParaRPr>
            </a:p>
          </p:txBody>
        </p:sp>
        <p:sp>
          <p:nvSpPr>
            <p:cNvPr id="1257" name="Google Shape;1257;p115"/>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8" name="Google Shape;1258;p115"/>
          <p:cNvPicPr preferRelativeResize="0"/>
          <p:nvPr/>
        </p:nvPicPr>
        <p:blipFill>
          <a:blip r:embed="rId3">
            <a:alphaModFix/>
          </a:blip>
          <a:stretch>
            <a:fillRect/>
          </a:stretch>
        </p:blipFill>
        <p:spPr>
          <a:xfrm>
            <a:off x="5100250" y="1464975"/>
            <a:ext cx="374700" cy="393600"/>
          </a:xfrm>
          <a:prstGeom prst="ellipse">
            <a:avLst/>
          </a:prstGeom>
          <a:noFill/>
          <a:ln>
            <a:noFill/>
          </a:ln>
        </p:spPr>
      </p:pic>
      <p:pic>
        <p:nvPicPr>
          <p:cNvPr id="1259" name="Google Shape;1259;p115"/>
          <p:cNvPicPr preferRelativeResize="0"/>
          <p:nvPr/>
        </p:nvPicPr>
        <p:blipFill>
          <a:blip r:embed="rId4">
            <a:alphaModFix/>
          </a:blip>
          <a:stretch>
            <a:fillRect/>
          </a:stretch>
        </p:blipFill>
        <p:spPr>
          <a:xfrm>
            <a:off x="5100400" y="1465582"/>
            <a:ext cx="374400" cy="392400"/>
          </a:xfrm>
          <a:prstGeom prst="ellipse">
            <a:avLst/>
          </a:prstGeom>
          <a:noFill/>
          <a:ln>
            <a:noFill/>
          </a:ln>
        </p:spPr>
      </p:pic>
      <p:pic>
        <p:nvPicPr>
          <p:cNvPr id="1260" name="Google Shape;1260;p115"/>
          <p:cNvPicPr preferRelativeResize="0"/>
          <p:nvPr/>
        </p:nvPicPr>
        <p:blipFill>
          <a:blip r:embed="rId5">
            <a:alphaModFix/>
          </a:blip>
          <a:stretch>
            <a:fillRect/>
          </a:stretch>
        </p:blipFill>
        <p:spPr>
          <a:xfrm>
            <a:off x="899402" y="2230975"/>
            <a:ext cx="1023149" cy="681550"/>
          </a:xfrm>
          <a:prstGeom prst="rect">
            <a:avLst/>
          </a:prstGeom>
          <a:noFill/>
          <a:ln>
            <a:noFill/>
          </a:ln>
        </p:spPr>
      </p:pic>
      <p:pic>
        <p:nvPicPr>
          <p:cNvPr id="1261" name="Google Shape;1261;p115"/>
          <p:cNvPicPr preferRelativeResize="0"/>
          <p:nvPr/>
        </p:nvPicPr>
        <p:blipFill rotWithShape="1">
          <a:blip r:embed="rId6">
            <a:alphaModFix/>
          </a:blip>
          <a:srcRect b="7520" l="13620" r="13306" t="12389"/>
          <a:stretch/>
        </p:blipFill>
        <p:spPr>
          <a:xfrm>
            <a:off x="4974600" y="2115050"/>
            <a:ext cx="951950" cy="1043350"/>
          </a:xfrm>
          <a:prstGeom prst="rect">
            <a:avLst/>
          </a:prstGeom>
          <a:noFill/>
          <a:ln>
            <a:noFill/>
          </a:ln>
        </p:spPr>
      </p:pic>
      <p:pic>
        <p:nvPicPr>
          <p:cNvPr id="1262" name="Google Shape;1262;p115"/>
          <p:cNvPicPr preferRelativeResize="0"/>
          <p:nvPr/>
        </p:nvPicPr>
        <p:blipFill>
          <a:blip r:embed="rId7">
            <a:alphaModFix/>
          </a:blip>
          <a:stretch>
            <a:fillRect/>
          </a:stretch>
        </p:blipFill>
        <p:spPr>
          <a:xfrm>
            <a:off x="986137" y="1465566"/>
            <a:ext cx="374400" cy="392400"/>
          </a:xfrm>
          <a:prstGeom prst="ellipse">
            <a:avLst/>
          </a:prstGeom>
          <a:noFill/>
          <a:ln cap="flat" cmpd="sng" w="9525">
            <a:solidFill>
              <a:schemeClr val="lt2"/>
            </a:solidFill>
            <a:prstDash val="solid"/>
            <a:round/>
            <a:headEnd len="sm" w="sm" type="none"/>
            <a:tailEnd len="sm" w="sm" type="none"/>
          </a:ln>
        </p:spPr>
      </p:pic>
      <p:pic>
        <p:nvPicPr>
          <p:cNvPr id="1263" name="Google Shape;1263;p115"/>
          <p:cNvPicPr preferRelativeResize="0"/>
          <p:nvPr/>
        </p:nvPicPr>
        <p:blipFill>
          <a:blip r:embed="rId7">
            <a:alphaModFix/>
          </a:blip>
          <a:stretch>
            <a:fillRect/>
          </a:stretch>
        </p:blipFill>
        <p:spPr>
          <a:xfrm>
            <a:off x="5100412" y="1465566"/>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67" name="Shape 1267"/>
        <p:cNvGrpSpPr/>
        <p:nvPr/>
      </p:nvGrpSpPr>
      <p:grpSpPr>
        <a:xfrm>
          <a:off x="0" y="0"/>
          <a:ext cx="0" cy="0"/>
          <a:chOff x="0" y="0"/>
          <a:chExt cx="0" cy="0"/>
        </a:xfrm>
      </p:grpSpPr>
      <p:sp>
        <p:nvSpPr>
          <p:cNvPr id="1268" name="Google Shape;1268;p116"/>
          <p:cNvSpPr txBox="1"/>
          <p:nvPr>
            <p:ph type="title"/>
          </p:nvPr>
        </p:nvSpPr>
        <p:spPr>
          <a:xfrm>
            <a:off x="822600" y="857250"/>
            <a:ext cx="8353200" cy="3240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5000"/>
              <a:t>Misinfo Tactics</a:t>
            </a:r>
            <a:endParaRPr sz="5000"/>
          </a:p>
        </p:txBody>
      </p:sp>
      <p:sp>
        <p:nvSpPr>
          <p:cNvPr id="1269" name="Google Shape;1269;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17"/>
          <p:cNvSpPr/>
          <p:nvPr/>
        </p:nvSpPr>
        <p:spPr>
          <a:xfrm>
            <a:off x="483350" y="882100"/>
            <a:ext cx="3624300" cy="3632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6" name="Google Shape;1276;p117"/>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Misleading Graphs</a:t>
            </a:r>
            <a:endParaRPr/>
          </a:p>
        </p:txBody>
      </p:sp>
      <p:sp>
        <p:nvSpPr>
          <p:cNvPr id="1277" name="Google Shape;1277;p117"/>
          <p:cNvSpPr txBox="1"/>
          <p:nvPr/>
        </p:nvSpPr>
        <p:spPr>
          <a:xfrm>
            <a:off x="641150" y="3301848"/>
            <a:ext cx="3308700" cy="736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B7B7B7"/>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100">
                <a:solidFill>
                  <a:schemeClr val="dk1"/>
                </a:solidFill>
              </a:rPr>
              <a:t>Support for unions has significantly decreased over the years. However, this new poll shows just how many workers actually support unionizing.</a:t>
            </a:r>
            <a:endParaRPr b="1" sz="1100">
              <a:solidFill>
                <a:schemeClr val="dk1"/>
              </a:solidFill>
            </a:endParaRPr>
          </a:p>
        </p:txBody>
      </p:sp>
      <p:sp>
        <p:nvSpPr>
          <p:cNvPr id="1278" name="Google Shape;1278;p117"/>
          <p:cNvSpPr txBox="1"/>
          <p:nvPr/>
        </p:nvSpPr>
        <p:spPr>
          <a:xfrm>
            <a:off x="1223750" y="10784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1279" name="Google Shape;1279;p117"/>
          <p:cNvPicPr preferRelativeResize="0"/>
          <p:nvPr/>
        </p:nvPicPr>
        <p:blipFill>
          <a:blip r:embed="rId3">
            <a:alphaModFix/>
          </a:blip>
          <a:stretch>
            <a:fillRect/>
          </a:stretch>
        </p:blipFill>
        <p:spPr>
          <a:xfrm>
            <a:off x="849050" y="1145825"/>
            <a:ext cx="374700" cy="393600"/>
          </a:xfrm>
          <a:prstGeom prst="ellipse">
            <a:avLst/>
          </a:prstGeom>
          <a:noFill/>
          <a:ln>
            <a:noFill/>
          </a:ln>
        </p:spPr>
      </p:pic>
      <p:grpSp>
        <p:nvGrpSpPr>
          <p:cNvPr id="1280" name="Google Shape;1280;p117"/>
          <p:cNvGrpSpPr/>
          <p:nvPr/>
        </p:nvGrpSpPr>
        <p:grpSpPr>
          <a:xfrm>
            <a:off x="707255" y="2921231"/>
            <a:ext cx="3182285" cy="356746"/>
            <a:chOff x="2155668" y="3058453"/>
            <a:chExt cx="4836300" cy="410100"/>
          </a:xfrm>
        </p:grpSpPr>
        <p:sp>
          <p:nvSpPr>
            <p:cNvPr id="1281" name="Google Shape;1281;p117"/>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17"/>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7"/>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17"/>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117"/>
          <p:cNvSpPr/>
          <p:nvPr/>
        </p:nvSpPr>
        <p:spPr>
          <a:xfrm>
            <a:off x="1026800" y="1823910"/>
            <a:ext cx="1121700" cy="1072500"/>
          </a:xfrm>
          <a:prstGeom prst="ellipse">
            <a:avLst/>
          </a:prstGeom>
          <a:solidFill>
            <a:srgbClr val="FF4F4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17"/>
          <p:cNvSpPr/>
          <p:nvPr/>
        </p:nvSpPr>
        <p:spPr>
          <a:xfrm>
            <a:off x="2679425" y="1809213"/>
            <a:ext cx="855600" cy="917100"/>
          </a:xfrm>
          <a:prstGeom prst="ellipse">
            <a:avLst/>
          </a:prstGeom>
          <a:solidFill>
            <a:srgbClr val="4C0043"/>
          </a:solidFill>
          <a:ln cap="flat" cmpd="sng" w="9525">
            <a:solidFill>
              <a:srgbClr val="4C0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17"/>
          <p:cNvSpPr txBox="1"/>
          <p:nvPr/>
        </p:nvSpPr>
        <p:spPr>
          <a:xfrm>
            <a:off x="1221438" y="2049464"/>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1,576,674</a:t>
            </a:r>
            <a:endParaRPr sz="900">
              <a:latin typeface="Open Sans"/>
              <a:ea typeface="Open Sans"/>
              <a:cs typeface="Open Sans"/>
              <a:sym typeface="Open Sans"/>
            </a:endParaRPr>
          </a:p>
          <a:p>
            <a:pPr indent="0" lvl="0" marL="0" rtl="0" algn="ctr">
              <a:spcBef>
                <a:spcPts val="0"/>
              </a:spcBef>
              <a:spcAft>
                <a:spcPts val="0"/>
              </a:spcAft>
              <a:buNone/>
            </a:pPr>
            <a:r>
              <a:rPr b="1" lang="en" sz="1900">
                <a:latin typeface="Open Sans"/>
                <a:ea typeface="Open Sans"/>
                <a:cs typeface="Open Sans"/>
                <a:sym typeface="Open Sans"/>
              </a:rPr>
              <a:t>NO</a:t>
            </a:r>
            <a:endParaRPr b="1" sz="1900">
              <a:latin typeface="Open Sans"/>
              <a:ea typeface="Open Sans"/>
              <a:cs typeface="Open Sans"/>
              <a:sym typeface="Open Sans"/>
            </a:endParaRPr>
          </a:p>
        </p:txBody>
      </p:sp>
      <p:sp>
        <p:nvSpPr>
          <p:cNvPr id="1288" name="Google Shape;1288;p117"/>
          <p:cNvSpPr txBox="1"/>
          <p:nvPr/>
        </p:nvSpPr>
        <p:spPr>
          <a:xfrm>
            <a:off x="2755623" y="1973264"/>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EFEFEF"/>
                </a:solidFill>
                <a:latin typeface="Open Sans"/>
                <a:ea typeface="Open Sans"/>
                <a:cs typeface="Open Sans"/>
                <a:sym typeface="Open Sans"/>
              </a:rPr>
              <a:t>8,430,222</a:t>
            </a:r>
            <a:endParaRPr sz="900">
              <a:solidFill>
                <a:srgbClr val="EFEFEF"/>
              </a:solidFill>
              <a:latin typeface="Open Sans"/>
              <a:ea typeface="Open Sans"/>
              <a:cs typeface="Open Sans"/>
              <a:sym typeface="Open Sans"/>
            </a:endParaRPr>
          </a:p>
          <a:p>
            <a:pPr indent="0" lvl="0" marL="0" rtl="0" algn="ctr">
              <a:spcBef>
                <a:spcPts val="0"/>
              </a:spcBef>
              <a:spcAft>
                <a:spcPts val="0"/>
              </a:spcAft>
              <a:buNone/>
            </a:pPr>
            <a:r>
              <a:rPr b="1" lang="en" sz="1900">
                <a:solidFill>
                  <a:srgbClr val="EFEFEF"/>
                </a:solidFill>
                <a:latin typeface="Open Sans"/>
                <a:ea typeface="Open Sans"/>
                <a:cs typeface="Open Sans"/>
                <a:sym typeface="Open Sans"/>
              </a:rPr>
              <a:t>YES</a:t>
            </a:r>
            <a:endParaRPr b="1" sz="1900">
              <a:solidFill>
                <a:srgbClr val="EFEFEF"/>
              </a:solidFill>
              <a:latin typeface="Open Sans"/>
              <a:ea typeface="Open Sans"/>
              <a:cs typeface="Open Sans"/>
              <a:sym typeface="Open Sans"/>
            </a:endParaRPr>
          </a:p>
        </p:txBody>
      </p:sp>
      <p:sp>
        <p:nvSpPr>
          <p:cNvPr id="1289" name="Google Shape;1289;p117"/>
          <p:cNvSpPr txBox="1"/>
          <p:nvPr/>
        </p:nvSpPr>
        <p:spPr>
          <a:xfrm>
            <a:off x="1155350" y="4630425"/>
            <a:ext cx="22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Vaccine, Children</a:t>
            </a:r>
            <a:endParaRPr>
              <a:latin typeface="Open Sans"/>
              <a:ea typeface="Open Sans"/>
              <a:cs typeface="Open Sans"/>
              <a:sym typeface="Open Sans"/>
            </a:endParaRPr>
          </a:p>
        </p:txBody>
      </p:sp>
      <p:sp>
        <p:nvSpPr>
          <p:cNvPr id="1290" name="Google Shape;1290;p117"/>
          <p:cNvSpPr/>
          <p:nvPr/>
        </p:nvSpPr>
        <p:spPr>
          <a:xfrm>
            <a:off x="4694825" y="882100"/>
            <a:ext cx="3624300" cy="3632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7"/>
          <p:cNvSpPr txBox="1"/>
          <p:nvPr/>
        </p:nvSpPr>
        <p:spPr>
          <a:xfrm>
            <a:off x="4852625" y="3856895"/>
            <a:ext cx="3308700" cy="534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Recent polling has shown how most people think that britain should leave the EU.</a:t>
            </a:r>
            <a:endParaRPr sz="1100">
              <a:solidFill>
                <a:schemeClr val="dk1"/>
              </a:solidFill>
            </a:endParaRPr>
          </a:p>
        </p:txBody>
      </p:sp>
      <p:sp>
        <p:nvSpPr>
          <p:cNvPr id="1292" name="Google Shape;1292;p117"/>
          <p:cNvSpPr txBox="1"/>
          <p:nvPr/>
        </p:nvSpPr>
        <p:spPr>
          <a:xfrm>
            <a:off x="5435225" y="10784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1293" name="Google Shape;1293;p117"/>
          <p:cNvPicPr preferRelativeResize="0"/>
          <p:nvPr/>
        </p:nvPicPr>
        <p:blipFill>
          <a:blip r:embed="rId3">
            <a:alphaModFix/>
          </a:blip>
          <a:stretch>
            <a:fillRect/>
          </a:stretch>
        </p:blipFill>
        <p:spPr>
          <a:xfrm>
            <a:off x="5060525" y="1145825"/>
            <a:ext cx="374700" cy="393600"/>
          </a:xfrm>
          <a:prstGeom prst="ellipse">
            <a:avLst/>
          </a:prstGeom>
          <a:noFill/>
          <a:ln>
            <a:noFill/>
          </a:ln>
        </p:spPr>
      </p:pic>
      <p:pic>
        <p:nvPicPr>
          <p:cNvPr id="1294" name="Google Shape;1294;p117"/>
          <p:cNvPicPr preferRelativeResize="0"/>
          <p:nvPr/>
        </p:nvPicPr>
        <p:blipFill>
          <a:blip r:embed="rId4">
            <a:alphaModFix/>
          </a:blip>
          <a:stretch>
            <a:fillRect/>
          </a:stretch>
        </p:blipFill>
        <p:spPr>
          <a:xfrm>
            <a:off x="5040313" y="1612238"/>
            <a:ext cx="2933324" cy="2171825"/>
          </a:xfrm>
          <a:prstGeom prst="rect">
            <a:avLst/>
          </a:prstGeom>
          <a:noFill/>
          <a:ln>
            <a:noFill/>
          </a:ln>
        </p:spPr>
      </p:pic>
      <p:pic>
        <p:nvPicPr>
          <p:cNvPr id="1295" name="Google Shape;1295;p117"/>
          <p:cNvPicPr preferRelativeResize="0"/>
          <p:nvPr/>
        </p:nvPicPr>
        <p:blipFill>
          <a:blip r:embed="rId5">
            <a:alphaModFix/>
          </a:blip>
          <a:stretch>
            <a:fillRect/>
          </a:stretch>
        </p:blipFill>
        <p:spPr>
          <a:xfrm>
            <a:off x="849212" y="1146416"/>
            <a:ext cx="374400" cy="392400"/>
          </a:xfrm>
          <a:prstGeom prst="ellipse">
            <a:avLst/>
          </a:prstGeom>
          <a:noFill/>
          <a:ln cap="flat" cmpd="sng" w="9525">
            <a:solidFill>
              <a:schemeClr val="lt2"/>
            </a:solidFill>
            <a:prstDash val="solid"/>
            <a:round/>
            <a:headEnd len="sm" w="sm" type="none"/>
            <a:tailEnd len="sm" w="sm" type="none"/>
          </a:ln>
        </p:spPr>
      </p:pic>
      <p:pic>
        <p:nvPicPr>
          <p:cNvPr id="1296" name="Google Shape;1296;p117"/>
          <p:cNvPicPr preferRelativeResize="0"/>
          <p:nvPr/>
        </p:nvPicPr>
        <p:blipFill>
          <a:blip r:embed="rId5">
            <a:alphaModFix/>
          </a:blip>
          <a:stretch>
            <a:fillRect/>
          </a:stretch>
        </p:blipFill>
        <p:spPr>
          <a:xfrm>
            <a:off x="5060687" y="1147016"/>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02" name="Google Shape;1302;p118"/>
          <p:cNvGrpSpPr/>
          <p:nvPr/>
        </p:nvGrpSpPr>
        <p:grpSpPr>
          <a:xfrm>
            <a:off x="4459982" y="1114299"/>
            <a:ext cx="4303763" cy="2483176"/>
            <a:chOff x="3392350" y="379960"/>
            <a:chExt cx="2355000" cy="4261500"/>
          </a:xfrm>
        </p:grpSpPr>
        <p:sp>
          <p:nvSpPr>
            <p:cNvPr id="1303" name="Google Shape;1303;p118"/>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1305" name="Google Shape;1305;p118"/>
            <p:cNvSpPr txBox="1"/>
            <p:nvPr/>
          </p:nvSpPr>
          <p:spPr>
            <a:xfrm>
              <a:off x="4342456" y="1343430"/>
              <a:ext cx="13638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Studies have shown that students who attend schools with expansive music programs tend to perform much higher on standardized testing. If your child is struggling with grades, enroll them in the Von Gesualdo music program!</a:t>
              </a:r>
              <a:endParaRPr sz="1200">
                <a:solidFill>
                  <a:srgbClr val="4A86E8"/>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1306" name="Google Shape;1306;p11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307" name="Google Shape;1307;p11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8" name="Google Shape;1308;p118"/>
          <p:cNvPicPr preferRelativeResize="0"/>
          <p:nvPr/>
        </p:nvPicPr>
        <p:blipFill>
          <a:blip r:embed="rId3">
            <a:alphaModFix/>
          </a:blip>
          <a:stretch>
            <a:fillRect/>
          </a:stretch>
        </p:blipFill>
        <p:spPr>
          <a:xfrm>
            <a:off x="4691880" y="1242807"/>
            <a:ext cx="445200" cy="393600"/>
          </a:xfrm>
          <a:prstGeom prst="ellipse">
            <a:avLst/>
          </a:prstGeom>
          <a:noFill/>
          <a:ln>
            <a:noFill/>
          </a:ln>
        </p:spPr>
      </p:pic>
      <p:sp>
        <p:nvSpPr>
          <p:cNvPr id="1309" name="Google Shape;1309;p118"/>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False Comparison</a:t>
            </a:r>
            <a:endParaRPr/>
          </a:p>
        </p:txBody>
      </p:sp>
      <p:pic>
        <p:nvPicPr>
          <p:cNvPr id="1310" name="Google Shape;1310;p118"/>
          <p:cNvPicPr preferRelativeResize="0"/>
          <p:nvPr/>
        </p:nvPicPr>
        <p:blipFill>
          <a:blip r:embed="rId4">
            <a:alphaModFix/>
          </a:blip>
          <a:stretch>
            <a:fillRect/>
          </a:stretch>
        </p:blipFill>
        <p:spPr>
          <a:xfrm>
            <a:off x="4718275" y="1243425"/>
            <a:ext cx="392400" cy="392400"/>
          </a:xfrm>
          <a:prstGeom prst="ellipse">
            <a:avLst/>
          </a:prstGeom>
          <a:noFill/>
          <a:ln>
            <a:noFill/>
          </a:ln>
        </p:spPr>
      </p:pic>
      <p:grpSp>
        <p:nvGrpSpPr>
          <p:cNvPr id="1311" name="Google Shape;1311;p118"/>
          <p:cNvGrpSpPr/>
          <p:nvPr/>
        </p:nvGrpSpPr>
        <p:grpSpPr>
          <a:xfrm>
            <a:off x="377468" y="1114305"/>
            <a:ext cx="3622932" cy="2262004"/>
            <a:chOff x="3392350" y="379960"/>
            <a:chExt cx="2355000" cy="4261500"/>
          </a:xfrm>
        </p:grpSpPr>
        <p:sp>
          <p:nvSpPr>
            <p:cNvPr id="1312" name="Google Shape;1312;p118"/>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8"/>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1314" name="Google Shape;1314;p118"/>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Trying to quit smoking? You should try the Lharbanti Meditation technique that has been scientifically proven to help thousands of people overcome their addiction to video games.</a:t>
              </a:r>
              <a:endParaRPr sz="1200">
                <a:solidFill>
                  <a:srgbClr val="4A86E8"/>
                </a:solidFill>
              </a:endParaRPr>
            </a:p>
          </p:txBody>
        </p:sp>
        <p:cxnSp>
          <p:nvCxnSpPr>
            <p:cNvPr id="1315" name="Google Shape;1315;p118"/>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316" name="Google Shape;1316;p118"/>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7" name="Google Shape;1317;p118"/>
          <p:cNvPicPr preferRelativeResize="0"/>
          <p:nvPr/>
        </p:nvPicPr>
        <p:blipFill>
          <a:blip r:embed="rId3">
            <a:alphaModFix/>
          </a:blip>
          <a:stretch>
            <a:fillRect/>
          </a:stretch>
        </p:blipFill>
        <p:spPr>
          <a:xfrm>
            <a:off x="572775" y="1242825"/>
            <a:ext cx="374700" cy="393600"/>
          </a:xfrm>
          <a:prstGeom prst="ellipse">
            <a:avLst/>
          </a:prstGeom>
          <a:noFill/>
          <a:ln>
            <a:noFill/>
          </a:ln>
        </p:spPr>
      </p:pic>
      <p:sp>
        <p:nvSpPr>
          <p:cNvPr id="1318" name="Google Shape;1318;p118"/>
          <p:cNvSpPr txBox="1"/>
          <p:nvPr/>
        </p:nvSpPr>
        <p:spPr>
          <a:xfrm>
            <a:off x="1007625"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r>
              <a:rPr b="1" lang="en" sz="1100">
                <a:solidFill>
                  <a:srgbClr val="434343"/>
                </a:solidFill>
              </a:rPr>
              <a:t> </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1319" name="Google Shape;1319;p118"/>
          <p:cNvPicPr preferRelativeResize="0"/>
          <p:nvPr/>
        </p:nvPicPr>
        <p:blipFill>
          <a:blip r:embed="rId5">
            <a:alphaModFix/>
          </a:blip>
          <a:stretch>
            <a:fillRect/>
          </a:stretch>
        </p:blipFill>
        <p:spPr>
          <a:xfrm>
            <a:off x="572925" y="1243432"/>
            <a:ext cx="374400" cy="392400"/>
          </a:xfrm>
          <a:prstGeom prst="ellipse">
            <a:avLst/>
          </a:prstGeom>
          <a:noFill/>
          <a:ln>
            <a:noFill/>
          </a:ln>
        </p:spPr>
      </p:pic>
      <p:pic>
        <p:nvPicPr>
          <p:cNvPr id="1320" name="Google Shape;1320;p118"/>
          <p:cNvPicPr preferRelativeResize="0"/>
          <p:nvPr/>
        </p:nvPicPr>
        <p:blipFill>
          <a:blip r:embed="rId6">
            <a:alphaModFix/>
          </a:blip>
          <a:stretch>
            <a:fillRect/>
          </a:stretch>
        </p:blipFill>
        <p:spPr>
          <a:xfrm>
            <a:off x="643725" y="1890738"/>
            <a:ext cx="967631" cy="841025"/>
          </a:xfrm>
          <a:prstGeom prst="rect">
            <a:avLst/>
          </a:prstGeom>
          <a:noFill/>
          <a:ln>
            <a:noFill/>
          </a:ln>
        </p:spPr>
      </p:pic>
      <p:pic>
        <p:nvPicPr>
          <p:cNvPr id="1321" name="Google Shape;1321;p118"/>
          <p:cNvPicPr preferRelativeResize="0"/>
          <p:nvPr/>
        </p:nvPicPr>
        <p:blipFill>
          <a:blip r:embed="rId7">
            <a:alphaModFix/>
          </a:blip>
          <a:stretch>
            <a:fillRect/>
          </a:stretch>
        </p:blipFill>
        <p:spPr>
          <a:xfrm>
            <a:off x="4718275" y="1868360"/>
            <a:ext cx="1333500" cy="885825"/>
          </a:xfrm>
          <a:prstGeom prst="rect">
            <a:avLst/>
          </a:prstGeom>
          <a:noFill/>
          <a:ln>
            <a:noFill/>
          </a:ln>
        </p:spPr>
      </p:pic>
      <p:pic>
        <p:nvPicPr>
          <p:cNvPr id="1322" name="Google Shape;1322;p118"/>
          <p:cNvPicPr preferRelativeResize="0"/>
          <p:nvPr/>
        </p:nvPicPr>
        <p:blipFill>
          <a:blip r:embed="rId4">
            <a:alphaModFix/>
          </a:blip>
          <a:stretch>
            <a:fillRect/>
          </a:stretch>
        </p:blipFill>
        <p:spPr>
          <a:xfrm>
            <a:off x="563925" y="1243425"/>
            <a:ext cx="392400" cy="392400"/>
          </a:xfrm>
          <a:prstGeom prst="ellipse">
            <a:avLst/>
          </a:prstGeom>
          <a:noFill/>
          <a:ln>
            <a:noFill/>
          </a:ln>
        </p:spPr>
      </p:pic>
      <p:sp>
        <p:nvSpPr>
          <p:cNvPr id="1323" name="Google Shape;1323;p118"/>
          <p:cNvSpPr txBox="1"/>
          <p:nvPr/>
        </p:nvSpPr>
        <p:spPr>
          <a:xfrm>
            <a:off x="5248813"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r>
              <a:rPr b="1" lang="en" sz="1100">
                <a:solidFill>
                  <a:srgbClr val="434343"/>
                </a:solidFill>
              </a:rPr>
              <a:t> </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1324" name="Google Shape;1324;p118"/>
          <p:cNvPicPr preferRelativeResize="0"/>
          <p:nvPr/>
        </p:nvPicPr>
        <p:blipFill>
          <a:blip r:embed="rId8">
            <a:alphaModFix/>
          </a:blip>
          <a:stretch>
            <a:fillRect/>
          </a:stretch>
        </p:blipFill>
        <p:spPr>
          <a:xfrm>
            <a:off x="572937" y="1243416"/>
            <a:ext cx="374400" cy="392400"/>
          </a:xfrm>
          <a:prstGeom prst="ellipse">
            <a:avLst/>
          </a:prstGeom>
          <a:noFill/>
          <a:ln cap="flat" cmpd="sng" w="9525">
            <a:solidFill>
              <a:schemeClr val="lt2"/>
            </a:solidFill>
            <a:prstDash val="solid"/>
            <a:round/>
            <a:headEnd len="sm" w="sm" type="none"/>
            <a:tailEnd len="sm" w="sm" type="none"/>
          </a:ln>
        </p:spPr>
      </p:pic>
      <p:pic>
        <p:nvPicPr>
          <p:cNvPr id="1325" name="Google Shape;1325;p118"/>
          <p:cNvPicPr preferRelativeResize="0"/>
          <p:nvPr/>
        </p:nvPicPr>
        <p:blipFill>
          <a:blip r:embed="rId8">
            <a:alphaModFix/>
          </a:blip>
          <a:stretch>
            <a:fillRect/>
          </a:stretch>
        </p:blipFill>
        <p:spPr>
          <a:xfrm>
            <a:off x="4727287" y="1243416"/>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31" name="Google Shape;1331;p119"/>
          <p:cNvGrpSpPr/>
          <p:nvPr/>
        </p:nvGrpSpPr>
        <p:grpSpPr>
          <a:xfrm>
            <a:off x="5029668" y="1133780"/>
            <a:ext cx="3622932" cy="2262004"/>
            <a:chOff x="3392350" y="379960"/>
            <a:chExt cx="2355000" cy="4261500"/>
          </a:xfrm>
        </p:grpSpPr>
        <p:sp>
          <p:nvSpPr>
            <p:cNvPr id="1332" name="Google Shape;1332;p119"/>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cxnSp>
          <p:nvCxnSpPr>
            <p:cNvPr id="1334" name="Google Shape;1334;p11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335" name="Google Shape;1335;p11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6" name="Google Shape;1336;p119"/>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1337" name="Google Shape;1337;p119"/>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1338" name="Google Shape;1338;p119"/>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1339" name="Google Shape;1339;p119"/>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Anecdotes</a:t>
            </a:r>
            <a:endParaRPr/>
          </a:p>
        </p:txBody>
      </p:sp>
      <p:pic>
        <p:nvPicPr>
          <p:cNvPr id="1340" name="Google Shape;1340;p119"/>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1341" name="Google Shape;1341;p119"/>
          <p:cNvPicPr preferRelativeResize="0"/>
          <p:nvPr/>
        </p:nvPicPr>
        <p:blipFill>
          <a:blip r:embed="rId6">
            <a:alphaModFix/>
          </a:blip>
          <a:stretch>
            <a:fillRect/>
          </a:stretch>
        </p:blipFill>
        <p:spPr>
          <a:xfrm>
            <a:off x="5174100" y="1837550"/>
            <a:ext cx="1256400" cy="986400"/>
          </a:xfrm>
          <a:prstGeom prst="rect">
            <a:avLst/>
          </a:prstGeom>
          <a:noFill/>
          <a:ln cap="flat" cmpd="sng" w="9525">
            <a:solidFill>
              <a:schemeClr val="lt2"/>
            </a:solidFill>
            <a:prstDash val="solid"/>
            <a:round/>
            <a:headEnd len="sm" w="sm" type="none"/>
            <a:tailEnd len="sm" w="sm" type="none"/>
          </a:ln>
        </p:spPr>
      </p:pic>
      <p:pic>
        <p:nvPicPr>
          <p:cNvPr id="1342" name="Google Shape;1342;p119"/>
          <p:cNvPicPr preferRelativeResize="0"/>
          <p:nvPr/>
        </p:nvPicPr>
        <p:blipFill rotWithShape="1">
          <a:blip r:embed="rId7">
            <a:alphaModFix/>
          </a:blip>
          <a:srcRect b="8037" l="11300" r="18989" t="0"/>
          <a:stretch/>
        </p:blipFill>
        <p:spPr>
          <a:xfrm>
            <a:off x="5174100" y="1837550"/>
            <a:ext cx="1256400" cy="986400"/>
          </a:xfrm>
          <a:prstGeom prst="rect">
            <a:avLst/>
          </a:prstGeom>
          <a:noFill/>
          <a:ln>
            <a:noFill/>
          </a:ln>
        </p:spPr>
      </p:pic>
      <p:grpSp>
        <p:nvGrpSpPr>
          <p:cNvPr id="1343" name="Google Shape;1343;p119"/>
          <p:cNvGrpSpPr/>
          <p:nvPr/>
        </p:nvGrpSpPr>
        <p:grpSpPr>
          <a:xfrm>
            <a:off x="457618" y="1133772"/>
            <a:ext cx="3624163" cy="1732726"/>
            <a:chOff x="3392350" y="451550"/>
            <a:chExt cx="2355800" cy="4261500"/>
          </a:xfrm>
        </p:grpSpPr>
        <p:sp>
          <p:nvSpPr>
            <p:cNvPr id="1344" name="Google Shape;1344;p11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9"/>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434343"/>
                  </a:solidFill>
                </a:rPr>
                <a:t>Tom</a:t>
              </a:r>
              <a:endParaRPr b="1" sz="1100">
                <a:solidFill>
                  <a:srgbClr val="434343"/>
                </a:solidFill>
              </a:endParaRPr>
            </a:p>
            <a:p>
              <a:pPr indent="0" lvl="0" marL="0" rtl="0" algn="l">
                <a:spcBef>
                  <a:spcPts val="0"/>
                </a:spcBef>
                <a:spcAft>
                  <a:spcPts val="0"/>
                </a:spcAft>
                <a:buClr>
                  <a:schemeClr val="dk1"/>
                </a:buClr>
                <a:buSzPts val="1100"/>
                <a:buFont typeface="Arial"/>
                <a:buNone/>
              </a:pPr>
              <a:r>
                <a:rPr lang="en" sz="1100">
                  <a:solidFill>
                    <a:srgbClr val="434343"/>
                  </a:solidFill>
                </a:rPr>
                <a:t>4 hrs  </a:t>
              </a:r>
              <a:endParaRPr sz="1100">
                <a:solidFill>
                  <a:srgbClr val="434343"/>
                </a:solidFill>
              </a:endParaRPr>
            </a:p>
            <a:p>
              <a:pPr indent="0" lvl="0" marL="0" rtl="0" algn="l">
                <a:spcBef>
                  <a:spcPts val="0"/>
                </a:spcBef>
                <a:spcAft>
                  <a:spcPts val="0"/>
                </a:spcAft>
                <a:buNone/>
              </a:pPr>
              <a:r>
                <a:t/>
              </a:r>
              <a:endParaRPr b="1" sz="1100">
                <a:solidFill>
                  <a:srgbClr val="434343"/>
                </a:solidFill>
              </a:endParaRPr>
            </a:p>
          </p:txBody>
        </p:sp>
        <p:sp>
          <p:nvSpPr>
            <p:cNvPr id="1346" name="Google Shape;1346;p11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1347" name="Google Shape;1347;p119"/>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My grandmother smoked a pack of cigarettes a day and ate whatever she wanted. She outlived my grandfather who restricted himself to a vegetarian diet. This shows that the secret to longevity is to live freely, doing what you enjoy.</a:t>
              </a:r>
              <a:endParaRPr sz="1200">
                <a:solidFill>
                  <a:srgbClr val="4A86E8"/>
                </a:solidFill>
              </a:endParaRPr>
            </a:p>
          </p:txBody>
        </p:sp>
        <p:cxnSp>
          <p:nvCxnSpPr>
            <p:cNvPr id="1348" name="Google Shape;1348;p11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1349" name="Google Shape;1349;p11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0" name="Google Shape;1350;p119"/>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1351" name="Google Shape;1351;p119"/>
          <p:cNvSpPr txBox="1"/>
          <p:nvPr/>
        </p:nvSpPr>
        <p:spPr>
          <a:xfrm>
            <a:off x="6505625" y="1648200"/>
            <a:ext cx="2147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Last month, my friend recommended a diet plan focused around apples </a:t>
            </a:r>
            <a:r>
              <a:rPr lang="en" sz="1200">
                <a:solidFill>
                  <a:schemeClr val="dk1"/>
                </a:solidFill>
              </a:rPr>
              <a:t>to prevent migraines. I have not had a headache since starting this diet. </a:t>
            </a:r>
            <a:r>
              <a:rPr lang="en" sz="1200">
                <a:solidFill>
                  <a:schemeClr val="dk1"/>
                </a:solidFill>
              </a:rPr>
              <a:t>Who knew that apples were the secret to preventing headaches!</a:t>
            </a:r>
            <a:endParaRPr/>
          </a:p>
        </p:txBody>
      </p:sp>
      <p:pic>
        <p:nvPicPr>
          <p:cNvPr id="1352" name="Google Shape;1352;p119"/>
          <p:cNvPicPr preferRelativeResize="0"/>
          <p:nvPr/>
        </p:nvPicPr>
        <p:blipFill>
          <a:blip r:embed="rId8">
            <a:alphaModFix/>
          </a:blip>
          <a:stretch>
            <a:fillRect/>
          </a:stretch>
        </p:blipFill>
        <p:spPr>
          <a:xfrm>
            <a:off x="5225137" y="1262891"/>
            <a:ext cx="374400" cy="392400"/>
          </a:xfrm>
          <a:prstGeom prst="ellipse">
            <a:avLst/>
          </a:prstGeom>
          <a:noFill/>
          <a:ln cap="flat" cmpd="sng" w="9525">
            <a:solidFill>
              <a:schemeClr val="lt2"/>
            </a:solidFill>
            <a:prstDash val="solid"/>
            <a:round/>
            <a:headEnd len="sm" w="sm" type="none"/>
            <a:tailEnd len="sm" w="sm" type="none"/>
          </a:ln>
        </p:spPr>
      </p:pic>
      <p:pic>
        <p:nvPicPr>
          <p:cNvPr id="1353" name="Google Shape;1353;p119"/>
          <p:cNvPicPr preferRelativeResize="0"/>
          <p:nvPr/>
        </p:nvPicPr>
        <p:blipFill>
          <a:blip r:embed="rId8">
            <a:alphaModFix/>
          </a:blip>
          <a:stretch>
            <a:fillRect/>
          </a:stretch>
        </p:blipFill>
        <p:spPr>
          <a:xfrm>
            <a:off x="709762" y="1262891"/>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59" name="Google Shape;1359;p120"/>
          <p:cNvGrpSpPr/>
          <p:nvPr/>
        </p:nvGrpSpPr>
        <p:grpSpPr>
          <a:xfrm>
            <a:off x="4447811" y="705281"/>
            <a:ext cx="4298828" cy="3958081"/>
            <a:chOff x="3394103" y="379960"/>
            <a:chExt cx="2352300" cy="4261500"/>
          </a:xfrm>
        </p:grpSpPr>
        <p:sp>
          <p:nvSpPr>
            <p:cNvPr id="1360" name="Google Shape;1360;p120"/>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2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1362" name="Google Shape;1362;p120"/>
            <p:cNvSpPr txBox="1"/>
            <p:nvPr/>
          </p:nvSpPr>
          <p:spPr>
            <a:xfrm>
              <a:off x="3550705" y="3461807"/>
              <a:ext cx="2039100" cy="1008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My younger brother loves mario and tetris, which are the best selling video games in 2021. Movie studios should release a mario tetris collaboration movie, which would be a huge success with young boys.</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
          <p:nvSpPr>
            <p:cNvPr id="1363" name="Google Shape;1363;p12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120"/>
          <p:cNvSpPr txBox="1"/>
          <p:nvPr>
            <p:ph idx="4294967295" type="body"/>
          </p:nvPr>
        </p:nvSpPr>
        <p:spPr>
          <a:xfrm>
            <a:off x="161181" y="148125"/>
            <a:ext cx="3726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Combined</a:t>
            </a:r>
            <a:endParaRPr/>
          </a:p>
        </p:txBody>
      </p:sp>
      <p:pic>
        <p:nvPicPr>
          <p:cNvPr id="1365" name="Google Shape;1365;p120"/>
          <p:cNvPicPr preferRelativeResize="0"/>
          <p:nvPr/>
        </p:nvPicPr>
        <p:blipFill>
          <a:blip r:embed="rId3">
            <a:alphaModFix/>
          </a:blip>
          <a:stretch>
            <a:fillRect/>
          </a:stretch>
        </p:blipFill>
        <p:spPr>
          <a:xfrm>
            <a:off x="4702925" y="834400"/>
            <a:ext cx="392400" cy="392400"/>
          </a:xfrm>
          <a:prstGeom prst="ellipse">
            <a:avLst/>
          </a:prstGeom>
          <a:noFill/>
          <a:ln>
            <a:noFill/>
          </a:ln>
        </p:spPr>
      </p:pic>
      <p:pic>
        <p:nvPicPr>
          <p:cNvPr id="1366" name="Google Shape;1366;p120"/>
          <p:cNvPicPr preferRelativeResize="0"/>
          <p:nvPr/>
        </p:nvPicPr>
        <p:blipFill>
          <a:blip r:embed="rId4">
            <a:alphaModFix/>
          </a:blip>
          <a:stretch>
            <a:fillRect/>
          </a:stretch>
        </p:blipFill>
        <p:spPr>
          <a:xfrm>
            <a:off x="572775" y="1242825"/>
            <a:ext cx="374700" cy="393600"/>
          </a:xfrm>
          <a:prstGeom prst="ellipse">
            <a:avLst/>
          </a:prstGeom>
          <a:noFill/>
          <a:ln>
            <a:noFill/>
          </a:ln>
        </p:spPr>
      </p:pic>
      <p:pic>
        <p:nvPicPr>
          <p:cNvPr id="1367" name="Google Shape;1367;p120"/>
          <p:cNvPicPr preferRelativeResize="0"/>
          <p:nvPr/>
        </p:nvPicPr>
        <p:blipFill>
          <a:blip r:embed="rId5">
            <a:alphaModFix/>
          </a:blip>
          <a:stretch>
            <a:fillRect/>
          </a:stretch>
        </p:blipFill>
        <p:spPr>
          <a:xfrm>
            <a:off x="572925" y="1243432"/>
            <a:ext cx="374400" cy="392400"/>
          </a:xfrm>
          <a:prstGeom prst="ellipse">
            <a:avLst/>
          </a:prstGeom>
          <a:noFill/>
          <a:ln>
            <a:noFill/>
          </a:ln>
        </p:spPr>
      </p:pic>
      <p:grpSp>
        <p:nvGrpSpPr>
          <p:cNvPr id="1368" name="Google Shape;1368;p120"/>
          <p:cNvGrpSpPr/>
          <p:nvPr/>
        </p:nvGrpSpPr>
        <p:grpSpPr>
          <a:xfrm>
            <a:off x="376125" y="705271"/>
            <a:ext cx="3618900" cy="3958035"/>
            <a:chOff x="380175" y="1114298"/>
            <a:chExt cx="3618900" cy="3218700"/>
          </a:xfrm>
        </p:grpSpPr>
        <p:sp>
          <p:nvSpPr>
            <p:cNvPr id="1369" name="Google Shape;1369;p120"/>
            <p:cNvSpPr/>
            <p:nvPr/>
          </p:nvSpPr>
          <p:spPr>
            <a:xfrm>
              <a:off x="380175" y="1114298"/>
              <a:ext cx="3618900" cy="32187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20"/>
            <p:cNvSpPr txBox="1"/>
            <p:nvPr/>
          </p:nvSpPr>
          <p:spPr>
            <a:xfrm>
              <a:off x="1007625"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r>
                <a:rPr b="1" lang="en" sz="1100">
                  <a:solidFill>
                    <a:srgbClr val="434343"/>
                  </a:solidFill>
                </a:rPr>
                <a:t> </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grpSp>
      <p:sp>
        <p:nvSpPr>
          <p:cNvPr id="1371" name="Google Shape;1371;p120"/>
          <p:cNvSpPr txBox="1"/>
          <p:nvPr/>
        </p:nvSpPr>
        <p:spPr>
          <a:xfrm>
            <a:off x="5233463" y="7881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r>
              <a:rPr b="1" lang="en" sz="1100">
                <a:solidFill>
                  <a:srgbClr val="434343"/>
                </a:solidFill>
              </a:rPr>
              <a:t> </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1372" name="Google Shape;1372;p120"/>
          <p:cNvSpPr txBox="1"/>
          <p:nvPr/>
        </p:nvSpPr>
        <p:spPr>
          <a:xfrm>
            <a:off x="426825" y="3227725"/>
            <a:ext cx="3517500" cy="119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I grew up with slow internet speeds and now work at a minimum wage job. Parents should set their children up for success by subscribing to high speed internet and getting the fastest computer they can afford.</a:t>
            </a:r>
            <a:endParaRPr sz="1200">
              <a:solidFill>
                <a:srgbClr val="4A86E8"/>
              </a:solidFill>
            </a:endParaRPr>
          </a:p>
        </p:txBody>
      </p:sp>
      <p:pic>
        <p:nvPicPr>
          <p:cNvPr id="1373" name="Google Shape;1373;p120"/>
          <p:cNvPicPr preferRelativeResize="0"/>
          <p:nvPr/>
        </p:nvPicPr>
        <p:blipFill rotWithShape="1">
          <a:blip r:embed="rId6">
            <a:alphaModFix/>
          </a:blip>
          <a:srcRect b="0" l="5105" r="0" t="0"/>
          <a:stretch/>
        </p:blipFill>
        <p:spPr>
          <a:xfrm>
            <a:off x="727201" y="1355950"/>
            <a:ext cx="3002400" cy="1779649"/>
          </a:xfrm>
          <a:prstGeom prst="rect">
            <a:avLst/>
          </a:prstGeom>
          <a:noFill/>
          <a:ln>
            <a:noFill/>
          </a:ln>
        </p:spPr>
      </p:pic>
      <p:pic>
        <p:nvPicPr>
          <p:cNvPr id="1374" name="Google Shape;1374;p120"/>
          <p:cNvPicPr preferRelativeResize="0"/>
          <p:nvPr/>
        </p:nvPicPr>
        <p:blipFill rotWithShape="1">
          <a:blip r:embed="rId7">
            <a:alphaModFix/>
          </a:blip>
          <a:srcRect b="9338" l="0" r="0" t="0"/>
          <a:stretch/>
        </p:blipFill>
        <p:spPr>
          <a:xfrm>
            <a:off x="5305700" y="1243425"/>
            <a:ext cx="2581551" cy="2340549"/>
          </a:xfrm>
          <a:prstGeom prst="rect">
            <a:avLst/>
          </a:prstGeom>
          <a:noFill/>
          <a:ln>
            <a:noFill/>
          </a:ln>
        </p:spPr>
      </p:pic>
      <p:pic>
        <p:nvPicPr>
          <p:cNvPr id="1375" name="Google Shape;1375;p120"/>
          <p:cNvPicPr preferRelativeResize="0"/>
          <p:nvPr/>
        </p:nvPicPr>
        <p:blipFill>
          <a:blip r:embed="rId8">
            <a:alphaModFix/>
          </a:blip>
          <a:stretch>
            <a:fillRect/>
          </a:stretch>
        </p:blipFill>
        <p:spPr>
          <a:xfrm>
            <a:off x="572937" y="834391"/>
            <a:ext cx="374400" cy="392400"/>
          </a:xfrm>
          <a:prstGeom prst="ellipse">
            <a:avLst/>
          </a:prstGeom>
          <a:noFill/>
          <a:ln cap="flat" cmpd="sng" w="9525">
            <a:solidFill>
              <a:schemeClr val="lt2"/>
            </a:solidFill>
            <a:prstDash val="solid"/>
            <a:round/>
            <a:headEnd len="sm" w="sm" type="none"/>
            <a:tailEnd len="sm" w="sm" type="none"/>
          </a:ln>
        </p:spPr>
      </p:pic>
      <p:pic>
        <p:nvPicPr>
          <p:cNvPr id="1376" name="Google Shape;1376;p120"/>
          <p:cNvPicPr preferRelativeResize="0"/>
          <p:nvPr/>
        </p:nvPicPr>
        <p:blipFill>
          <a:blip r:embed="rId8">
            <a:alphaModFix/>
          </a:blip>
          <a:stretch>
            <a:fillRect/>
          </a:stretch>
        </p:blipFill>
        <p:spPr>
          <a:xfrm>
            <a:off x="4711937" y="834391"/>
            <a:ext cx="374400" cy="3924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3"/>
          <p:cNvSpPr txBox="1"/>
          <p:nvPr>
            <p:ph type="title"/>
          </p:nvPr>
        </p:nvSpPr>
        <p:spPr>
          <a:xfrm>
            <a:off x="311700" y="250750"/>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solidFill>
                  <a:srgbClr val="005AC0"/>
                </a:solidFill>
                <a:latin typeface="Montserrat SemiBold"/>
                <a:ea typeface="Montserrat SemiBold"/>
                <a:cs typeface="Montserrat SemiBold"/>
                <a:sym typeface="Montserrat SemiBold"/>
              </a:rPr>
              <a:t>Pre- and Post- </a:t>
            </a:r>
            <a:r>
              <a:rPr lang="en">
                <a:solidFill>
                  <a:srgbClr val="005AC0"/>
                </a:solidFill>
                <a:latin typeface="Montserrat SemiBold"/>
                <a:ea typeface="Montserrat SemiBold"/>
                <a:cs typeface="Montserrat SemiBold"/>
                <a:sym typeface="Montserrat SemiBold"/>
              </a:rPr>
              <a:t>Questions</a:t>
            </a:r>
            <a:endParaRPr>
              <a:solidFill>
                <a:srgbClr val="005AC0"/>
              </a:solidFill>
              <a:latin typeface="Montserrat SemiBold"/>
              <a:ea typeface="Montserrat SemiBold"/>
              <a:cs typeface="Montserrat SemiBold"/>
              <a:sym typeface="Montserrat SemiBold"/>
            </a:endParaRPr>
          </a:p>
        </p:txBody>
      </p:sp>
      <p:sp>
        <p:nvSpPr>
          <p:cNvPr id="377" name="Google Shape;377;p43"/>
          <p:cNvSpPr/>
          <p:nvPr/>
        </p:nvSpPr>
        <p:spPr>
          <a:xfrm>
            <a:off x="311700" y="319600"/>
            <a:ext cx="435000" cy="435000"/>
          </a:xfrm>
          <a:prstGeom prst="ellipse">
            <a:avLst/>
          </a:prstGeom>
          <a:solidFill>
            <a:srgbClr val="005A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1</a:t>
            </a:r>
            <a:endParaRPr b="1" sz="1800">
              <a:solidFill>
                <a:schemeClr val="lt1"/>
              </a:solidFill>
              <a:latin typeface="Montserrat"/>
              <a:ea typeface="Montserrat"/>
              <a:cs typeface="Montserrat"/>
              <a:sym typeface="Montserrat"/>
            </a:endParaRPr>
          </a:p>
        </p:txBody>
      </p:sp>
      <p:grpSp>
        <p:nvGrpSpPr>
          <p:cNvPr id="378" name="Google Shape;378;p43"/>
          <p:cNvGrpSpPr/>
          <p:nvPr/>
        </p:nvGrpSpPr>
        <p:grpSpPr>
          <a:xfrm>
            <a:off x="4833900" y="1322525"/>
            <a:ext cx="3998400" cy="3450000"/>
            <a:chOff x="4833900" y="1246325"/>
            <a:chExt cx="3998400" cy="3450000"/>
          </a:xfrm>
        </p:grpSpPr>
        <p:sp>
          <p:nvSpPr>
            <p:cNvPr id="379" name="Google Shape;379;p43"/>
            <p:cNvSpPr txBox="1"/>
            <p:nvPr/>
          </p:nvSpPr>
          <p:spPr>
            <a:xfrm>
              <a:off x="4833900" y="1246325"/>
              <a:ext cx="3998400" cy="494100"/>
            </a:xfrm>
            <a:prstGeom prst="rect">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1000"/>
                </a:spcAft>
                <a:buNone/>
              </a:pPr>
              <a:r>
                <a:rPr b="1" lang="en" sz="1300">
                  <a:solidFill>
                    <a:schemeClr val="lt1"/>
                  </a:solidFill>
                  <a:latin typeface="Montserrat"/>
                  <a:ea typeface="Montserrat"/>
                  <a:cs typeface="Montserrat"/>
                  <a:sym typeface="Montserrat"/>
                </a:rPr>
                <a:t>Outcome Questions</a:t>
              </a:r>
              <a:endParaRPr b="1" sz="1300">
                <a:solidFill>
                  <a:srgbClr val="FFFFFF"/>
                </a:solidFill>
                <a:latin typeface="Montserrat"/>
                <a:ea typeface="Montserrat"/>
                <a:cs typeface="Montserrat"/>
                <a:sym typeface="Montserrat"/>
              </a:endParaRPr>
            </a:p>
          </p:txBody>
        </p:sp>
        <p:sp>
          <p:nvSpPr>
            <p:cNvPr id="380" name="Google Shape;380;p43"/>
            <p:cNvSpPr txBox="1"/>
            <p:nvPr/>
          </p:nvSpPr>
          <p:spPr>
            <a:xfrm>
              <a:off x="4833900" y="1740425"/>
              <a:ext cx="3998400" cy="2955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5AC0"/>
                </a:buClr>
                <a:buSzPts val="1300"/>
                <a:buFont typeface="Montserrat"/>
                <a:buAutoNum type="arabicPeriod"/>
              </a:pPr>
              <a:r>
                <a:rPr lang="en" sz="1300">
                  <a:solidFill>
                    <a:schemeClr val="dk2"/>
                  </a:solidFill>
                  <a:latin typeface="Montserrat"/>
                  <a:ea typeface="Montserrat"/>
                  <a:cs typeface="Montserrat"/>
                  <a:sym typeface="Montserrat"/>
                </a:rPr>
                <a:t>How </a:t>
              </a:r>
              <a:r>
                <a:rPr b="1" lang="en" sz="1300">
                  <a:solidFill>
                    <a:schemeClr val="dk2"/>
                  </a:solidFill>
                  <a:latin typeface="Montserrat"/>
                  <a:ea typeface="Montserrat"/>
                  <a:cs typeface="Montserrat"/>
                  <a:sym typeface="Montserrat"/>
                </a:rPr>
                <a:t>manipulative </a:t>
              </a:r>
              <a:r>
                <a:rPr lang="en" sz="1300">
                  <a:solidFill>
                    <a:schemeClr val="dk2"/>
                  </a:solidFill>
                  <a:latin typeface="Montserrat"/>
                  <a:ea typeface="Montserrat"/>
                  <a:cs typeface="Montserrat"/>
                  <a:sym typeface="Montserrat"/>
                </a:rPr>
                <a:t>do you find this post? </a:t>
              </a:r>
              <a:r>
                <a:rPr i="1" lang="en" sz="1300">
                  <a:solidFill>
                    <a:schemeClr val="dk2"/>
                  </a:solidFill>
                  <a:latin typeface="Montserrat"/>
                  <a:ea typeface="Montserrat"/>
                  <a:cs typeface="Montserrat"/>
                  <a:sym typeface="Montserrat"/>
                </a:rPr>
                <a:t>(6 point scale)</a:t>
              </a:r>
              <a:endParaRPr i="1" sz="1300">
                <a:solidFill>
                  <a:schemeClr val="dk2"/>
                </a:solidFill>
                <a:latin typeface="Montserrat"/>
                <a:ea typeface="Montserrat"/>
                <a:cs typeface="Montserrat"/>
                <a:sym typeface="Montserrat"/>
              </a:endParaRPr>
            </a:p>
            <a:p>
              <a:pPr indent="-311150" lvl="0" marL="457200" rtl="0" algn="l">
                <a:lnSpc>
                  <a:spcPct val="115000"/>
                </a:lnSpc>
                <a:spcBef>
                  <a:spcPts val="1000"/>
                </a:spcBef>
                <a:spcAft>
                  <a:spcPts val="0"/>
                </a:spcAft>
                <a:buClr>
                  <a:srgbClr val="005AC0"/>
                </a:buClr>
                <a:buSzPts val="1300"/>
                <a:buFont typeface="Montserrat"/>
                <a:buAutoNum type="arabicPeriod"/>
              </a:pPr>
              <a:r>
                <a:rPr lang="en" sz="1300">
                  <a:solidFill>
                    <a:schemeClr val="dk2"/>
                  </a:solidFill>
                  <a:latin typeface="Montserrat"/>
                  <a:ea typeface="Montserrat"/>
                  <a:cs typeface="Montserrat"/>
                  <a:sym typeface="Montserrat"/>
                </a:rPr>
                <a:t>Which </a:t>
              </a:r>
              <a:r>
                <a:rPr b="1" lang="en" sz="1300">
                  <a:solidFill>
                    <a:schemeClr val="dk2"/>
                  </a:solidFill>
                  <a:latin typeface="Montserrat"/>
                  <a:ea typeface="Montserrat"/>
                  <a:cs typeface="Montserrat"/>
                  <a:sym typeface="Montserrat"/>
                </a:rPr>
                <a:t>aspect</a:t>
              </a:r>
              <a:r>
                <a:rPr lang="en" sz="1300">
                  <a:solidFill>
                    <a:schemeClr val="dk2"/>
                  </a:solidFill>
                  <a:latin typeface="Montserrat"/>
                  <a:ea typeface="Montserrat"/>
                  <a:cs typeface="Montserrat"/>
                  <a:sym typeface="Montserrat"/>
                </a:rPr>
                <a:t> of the post is manipulative? (multi-select)</a:t>
              </a:r>
              <a:endParaRPr sz="1300">
                <a:solidFill>
                  <a:schemeClr val="dk2"/>
                </a:solidFill>
                <a:latin typeface="Montserrat"/>
                <a:ea typeface="Montserrat"/>
                <a:cs typeface="Montserrat"/>
                <a:sym typeface="Montserrat"/>
              </a:endParaRPr>
            </a:p>
            <a:p>
              <a:pPr indent="-311150" lvl="0" marL="457200" rtl="0" algn="l">
                <a:lnSpc>
                  <a:spcPct val="115000"/>
                </a:lnSpc>
                <a:spcBef>
                  <a:spcPts val="1000"/>
                </a:spcBef>
                <a:spcAft>
                  <a:spcPts val="0"/>
                </a:spcAft>
                <a:buClr>
                  <a:srgbClr val="005AC0"/>
                </a:buClr>
                <a:buSzPts val="1300"/>
                <a:buFont typeface="Montserrat"/>
                <a:buAutoNum type="arabicPeriod"/>
              </a:pPr>
              <a:r>
                <a:rPr lang="en" sz="1300">
                  <a:solidFill>
                    <a:schemeClr val="dk2"/>
                  </a:solidFill>
                  <a:latin typeface="Montserrat"/>
                  <a:ea typeface="Montserrat"/>
                  <a:cs typeface="Montserrat"/>
                  <a:sym typeface="Montserrat"/>
                </a:rPr>
                <a:t>Would you like to </a:t>
              </a:r>
              <a:r>
                <a:rPr b="1" lang="en" sz="1300">
                  <a:solidFill>
                    <a:schemeClr val="dk2"/>
                  </a:solidFill>
                  <a:latin typeface="Montserrat"/>
                  <a:ea typeface="Montserrat"/>
                  <a:cs typeface="Montserrat"/>
                  <a:sym typeface="Montserrat"/>
                </a:rPr>
                <a:t>share </a:t>
              </a:r>
              <a:r>
                <a:rPr lang="en" sz="1300">
                  <a:solidFill>
                    <a:schemeClr val="dk2"/>
                  </a:solidFill>
                  <a:latin typeface="Montserrat"/>
                  <a:ea typeface="Montserrat"/>
                  <a:cs typeface="Montserrat"/>
                  <a:sym typeface="Montserrat"/>
                </a:rPr>
                <a:t>this post on social media? </a:t>
              </a:r>
              <a:r>
                <a:rPr i="1" lang="en" sz="1300">
                  <a:solidFill>
                    <a:schemeClr val="dk2"/>
                  </a:solidFill>
                  <a:latin typeface="Montserrat"/>
                  <a:ea typeface="Montserrat"/>
                  <a:cs typeface="Montserrat"/>
                  <a:sym typeface="Montserrat"/>
                </a:rPr>
                <a:t>(6 point scale)</a:t>
              </a:r>
              <a:endParaRPr i="1" sz="1300">
                <a:solidFill>
                  <a:schemeClr val="dk2"/>
                </a:solidFill>
                <a:latin typeface="Montserrat"/>
                <a:ea typeface="Montserrat"/>
                <a:cs typeface="Montserrat"/>
                <a:sym typeface="Montserrat"/>
              </a:endParaRPr>
            </a:p>
            <a:p>
              <a:pPr indent="-311150" lvl="0" marL="457200" rtl="0" algn="l">
                <a:lnSpc>
                  <a:spcPct val="115000"/>
                </a:lnSpc>
                <a:spcBef>
                  <a:spcPts val="1000"/>
                </a:spcBef>
                <a:spcAft>
                  <a:spcPts val="1000"/>
                </a:spcAft>
                <a:buClr>
                  <a:srgbClr val="005AC0"/>
                </a:buClr>
                <a:buSzPts val="1300"/>
                <a:buFont typeface="Montserrat"/>
                <a:buAutoNum type="arabicPeriod"/>
              </a:pPr>
              <a:r>
                <a:rPr lang="en" sz="1300">
                  <a:solidFill>
                    <a:schemeClr val="dk2"/>
                  </a:solidFill>
                  <a:latin typeface="Montserrat"/>
                  <a:ea typeface="Montserrat"/>
                  <a:cs typeface="Montserrat"/>
                  <a:sym typeface="Montserrat"/>
                </a:rPr>
                <a:t>Would you want to talk to others about this information </a:t>
              </a:r>
              <a:r>
                <a:rPr b="1" lang="en" sz="1300">
                  <a:solidFill>
                    <a:schemeClr val="dk2"/>
                  </a:solidFill>
                  <a:latin typeface="Montserrat"/>
                  <a:ea typeface="Montserrat"/>
                  <a:cs typeface="Montserrat"/>
                  <a:sym typeface="Montserrat"/>
                </a:rPr>
                <a:t>offline</a:t>
              </a:r>
              <a:r>
                <a:rPr lang="en" sz="1300">
                  <a:solidFill>
                    <a:schemeClr val="dk2"/>
                  </a:solidFill>
                  <a:latin typeface="Montserrat"/>
                  <a:ea typeface="Montserrat"/>
                  <a:cs typeface="Montserrat"/>
                  <a:sym typeface="Montserrat"/>
                </a:rPr>
                <a:t>? </a:t>
              </a:r>
              <a:r>
                <a:rPr i="1" lang="en" sz="1300">
                  <a:solidFill>
                    <a:schemeClr val="dk2"/>
                  </a:solidFill>
                  <a:latin typeface="Montserrat"/>
                  <a:ea typeface="Montserrat"/>
                  <a:cs typeface="Montserrat"/>
                  <a:sym typeface="Montserrat"/>
                </a:rPr>
                <a:t>(6 point scale)</a:t>
              </a:r>
              <a:endParaRPr sz="1300">
                <a:solidFill>
                  <a:srgbClr val="595959"/>
                </a:solidFill>
                <a:latin typeface="Montserrat"/>
                <a:ea typeface="Montserrat"/>
                <a:cs typeface="Montserrat"/>
                <a:sym typeface="Montserrat"/>
              </a:endParaRPr>
            </a:p>
          </p:txBody>
        </p:sp>
      </p:grpSp>
      <p:sp>
        <p:nvSpPr>
          <p:cNvPr id="381" name="Google Shape;381;p43"/>
          <p:cNvSpPr txBox="1"/>
          <p:nvPr/>
        </p:nvSpPr>
        <p:spPr>
          <a:xfrm>
            <a:off x="311700" y="656225"/>
            <a:ext cx="3998400" cy="60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300">
                <a:solidFill>
                  <a:srgbClr val="005AC0"/>
                </a:solidFill>
                <a:latin typeface="Montserrat"/>
                <a:ea typeface="Montserrat"/>
                <a:cs typeface="Montserrat"/>
                <a:sym typeface="Montserrat"/>
              </a:rPr>
              <a:t>Example post</a:t>
            </a:r>
            <a:endParaRPr b="1" sz="1300">
              <a:solidFill>
                <a:srgbClr val="005AC0"/>
              </a:solidFill>
              <a:latin typeface="Montserrat"/>
              <a:ea typeface="Montserrat"/>
              <a:cs typeface="Montserrat"/>
              <a:sym typeface="Montserrat"/>
            </a:endParaRPr>
          </a:p>
        </p:txBody>
      </p:sp>
      <p:sp>
        <p:nvSpPr>
          <p:cNvPr id="382" name="Google Shape;382;p43"/>
          <p:cNvSpPr/>
          <p:nvPr/>
        </p:nvSpPr>
        <p:spPr>
          <a:xfrm>
            <a:off x="4912650" y="3075150"/>
            <a:ext cx="3840900" cy="1630800"/>
          </a:xfrm>
          <a:prstGeom prst="wedgeRectCallout">
            <a:avLst>
              <a:gd fmla="val 13565" name="adj1"/>
              <a:gd fmla="val -58053" name="adj2"/>
            </a:avLst>
          </a:prstGeom>
          <a:solidFill>
            <a:schemeClr val="lt2"/>
          </a:solid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 sz="1300">
                <a:solidFill>
                  <a:srgbClr val="005AC0"/>
                </a:solidFill>
                <a:latin typeface="Montserrat"/>
                <a:ea typeface="Montserrat"/>
                <a:cs typeface="Montserrat"/>
                <a:sym typeface="Montserrat"/>
              </a:rPr>
              <a:t>6 multi-select boxes</a:t>
            </a:r>
            <a:endParaRPr sz="1300">
              <a:solidFill>
                <a:schemeClr val="dk2"/>
              </a:solidFill>
              <a:latin typeface="Montserrat"/>
              <a:ea typeface="Montserrat"/>
              <a:cs typeface="Montserrat"/>
              <a:sym typeface="Montserrat"/>
            </a:endParaRPr>
          </a:p>
          <a:p>
            <a:pPr indent="-311150" lvl="0" marL="457200" rtl="0" algn="l">
              <a:lnSpc>
                <a:spcPct val="110000"/>
              </a:lnSpc>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Post not manipulative</a:t>
            </a:r>
            <a:endParaRPr sz="1300">
              <a:solidFill>
                <a:schemeClr val="dk2"/>
              </a:solidFill>
              <a:latin typeface="Montserrat"/>
              <a:ea typeface="Montserrat"/>
              <a:cs typeface="Montserrat"/>
              <a:sym typeface="Montserrat"/>
            </a:endParaRPr>
          </a:p>
          <a:p>
            <a:pPr indent="-311150" lvl="0" marL="457200" rtl="0" algn="l">
              <a:lnSpc>
                <a:spcPct val="110000"/>
              </a:lnSpc>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False comparison</a:t>
            </a:r>
            <a:endParaRPr sz="1300">
              <a:solidFill>
                <a:schemeClr val="dk2"/>
              </a:solidFill>
              <a:latin typeface="Montserrat"/>
              <a:ea typeface="Montserrat"/>
              <a:cs typeface="Montserrat"/>
              <a:sym typeface="Montserrat"/>
            </a:endParaRPr>
          </a:p>
          <a:p>
            <a:pPr indent="-311150" lvl="0" marL="457200" rtl="0" algn="l">
              <a:lnSpc>
                <a:spcPct val="110000"/>
              </a:lnSpc>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Misleading anecdote</a:t>
            </a:r>
            <a:endParaRPr sz="1300">
              <a:solidFill>
                <a:schemeClr val="dk2"/>
              </a:solidFill>
              <a:latin typeface="Montserrat"/>
              <a:ea typeface="Montserrat"/>
              <a:cs typeface="Montserrat"/>
              <a:sym typeface="Montserrat"/>
            </a:endParaRPr>
          </a:p>
          <a:p>
            <a:pPr indent="-311150" lvl="0" marL="457200" rtl="0" algn="l">
              <a:lnSpc>
                <a:spcPct val="110000"/>
              </a:lnSpc>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Manipulative graph</a:t>
            </a:r>
            <a:endParaRPr sz="1300">
              <a:solidFill>
                <a:schemeClr val="dk2"/>
              </a:solidFill>
              <a:latin typeface="Montserrat"/>
              <a:ea typeface="Montserrat"/>
              <a:cs typeface="Montserrat"/>
              <a:sym typeface="Montserrat"/>
            </a:endParaRPr>
          </a:p>
          <a:p>
            <a:pPr indent="-311150" lvl="0" marL="457200" rtl="0" algn="l">
              <a:lnSpc>
                <a:spcPct val="110000"/>
              </a:lnSpc>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Evidence taken out of context</a:t>
            </a:r>
            <a:endParaRPr sz="1300">
              <a:solidFill>
                <a:schemeClr val="dk2"/>
              </a:solidFill>
              <a:latin typeface="Montserrat"/>
              <a:ea typeface="Montserrat"/>
              <a:cs typeface="Montserrat"/>
              <a:sym typeface="Montserrat"/>
            </a:endParaRPr>
          </a:p>
          <a:p>
            <a:pPr indent="-311150" lvl="0" marL="457200" rtl="0" algn="l">
              <a:lnSpc>
                <a:spcPct val="110000"/>
              </a:lnSpc>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Other (require text entry)</a:t>
            </a:r>
            <a:endParaRPr sz="1300">
              <a:solidFill>
                <a:schemeClr val="dk2"/>
              </a:solidFill>
              <a:latin typeface="Montserrat"/>
              <a:ea typeface="Montserrat"/>
              <a:cs typeface="Montserrat"/>
              <a:sym typeface="Montserrat"/>
            </a:endParaRPr>
          </a:p>
        </p:txBody>
      </p:sp>
      <p:sp>
        <p:nvSpPr>
          <p:cNvPr id="383" name="Google Shape;383;p43"/>
          <p:cNvSpPr/>
          <p:nvPr/>
        </p:nvSpPr>
        <p:spPr>
          <a:xfrm>
            <a:off x="746650" y="1094075"/>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txBox="1"/>
          <p:nvPr/>
        </p:nvSpPr>
        <p:spPr>
          <a:xfrm>
            <a:off x="907388" y="3947550"/>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Global overdose deaths from opioids more than doubled from 1990 until 2017. This is an important issue that needs more attention.</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385" name="Google Shape;385;p43"/>
          <p:cNvPicPr preferRelativeResize="0"/>
          <p:nvPr/>
        </p:nvPicPr>
        <p:blipFill>
          <a:blip r:embed="rId3">
            <a:alphaModFix/>
          </a:blip>
          <a:stretch>
            <a:fillRect/>
          </a:stretch>
        </p:blipFill>
        <p:spPr>
          <a:xfrm>
            <a:off x="969750" y="1810875"/>
            <a:ext cx="3183975" cy="2136684"/>
          </a:xfrm>
          <a:prstGeom prst="rect">
            <a:avLst/>
          </a:prstGeom>
          <a:noFill/>
          <a:ln>
            <a:noFill/>
          </a:ln>
        </p:spPr>
      </p:pic>
      <p:sp>
        <p:nvSpPr>
          <p:cNvPr id="386" name="Google Shape;386;p43"/>
          <p:cNvSpPr txBox="1"/>
          <p:nvPr/>
        </p:nvSpPr>
        <p:spPr>
          <a:xfrm>
            <a:off x="1490000" y="11972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Tom</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387" name="Google Shape;387;p43"/>
          <p:cNvPicPr preferRelativeResize="0"/>
          <p:nvPr/>
        </p:nvPicPr>
        <p:blipFill>
          <a:blip r:embed="rId4">
            <a:alphaModFix/>
          </a:blip>
          <a:stretch>
            <a:fillRect/>
          </a:stretch>
        </p:blipFill>
        <p:spPr>
          <a:xfrm>
            <a:off x="1115300" y="1264625"/>
            <a:ext cx="374700" cy="393600"/>
          </a:xfrm>
          <a:prstGeom prst="ellipse">
            <a:avLst/>
          </a:prstGeom>
          <a:noFill/>
          <a:ln>
            <a:noFill/>
          </a:ln>
        </p:spPr>
      </p:pic>
      <p:pic>
        <p:nvPicPr>
          <p:cNvPr id="388" name="Google Shape;388;p43"/>
          <p:cNvPicPr preferRelativeResize="0"/>
          <p:nvPr/>
        </p:nvPicPr>
        <p:blipFill>
          <a:blip r:embed="rId5">
            <a:alphaModFix/>
          </a:blip>
          <a:stretch>
            <a:fillRect/>
          </a:stretch>
        </p:blipFill>
        <p:spPr>
          <a:xfrm>
            <a:off x="970550" y="1810013"/>
            <a:ext cx="3182400" cy="2138400"/>
          </a:xfrm>
          <a:prstGeom prst="rect">
            <a:avLst/>
          </a:prstGeom>
          <a:noFill/>
          <a:ln>
            <a:noFill/>
          </a:ln>
        </p:spPr>
      </p:pic>
      <p:pic>
        <p:nvPicPr>
          <p:cNvPr descr="Initial Monogram Letter J H Logo Design Vector Template. JH Letter Logo  Design Royalty Free Cliparts, Vectors, And Stock Illustration. Image  144933307." id="389" name="Google Shape;389;p43"/>
          <p:cNvPicPr preferRelativeResize="0"/>
          <p:nvPr/>
        </p:nvPicPr>
        <p:blipFill rotWithShape="1">
          <a:blip r:embed="rId6">
            <a:alphaModFix/>
          </a:blip>
          <a:srcRect b="-4490" l="14125" r="12225" t="4490"/>
          <a:stretch/>
        </p:blipFill>
        <p:spPr>
          <a:xfrm>
            <a:off x="1115450" y="1265225"/>
            <a:ext cx="374400" cy="392400"/>
          </a:xfrm>
          <a:prstGeom prst="ellipse">
            <a:avLst/>
          </a:prstGeom>
          <a:noFill/>
          <a:ln cap="flat" cmpd="sng" w="9525">
            <a:solidFill>
              <a:schemeClr val="lt2"/>
            </a:solidFill>
            <a:prstDash val="solid"/>
            <a:round/>
            <a:headEnd len="sm" w="sm" type="none"/>
            <a:tailEnd len="sm" w="sm" type="none"/>
          </a:ln>
        </p:spPr>
      </p:pic>
      <p:pic>
        <p:nvPicPr>
          <p:cNvPr id="390" name="Google Shape;390;p43"/>
          <p:cNvPicPr preferRelativeResize="0"/>
          <p:nvPr/>
        </p:nvPicPr>
        <p:blipFill>
          <a:blip r:embed="rId7">
            <a:alphaModFix/>
          </a:blip>
          <a:stretch>
            <a:fillRect/>
          </a:stretch>
        </p:blipFill>
        <p:spPr>
          <a:xfrm>
            <a:off x="1115462" y="1265216"/>
            <a:ext cx="374400" cy="392400"/>
          </a:xfrm>
          <a:prstGeom prst="ellipse">
            <a:avLst/>
          </a:prstGeom>
          <a:noFill/>
          <a:ln cap="flat" cmpd="sng" w="9525">
            <a:solidFill>
              <a:schemeClr val="lt2"/>
            </a:solidFill>
            <a:prstDash val="solid"/>
            <a:round/>
            <a:headEnd len="sm" w="sm" type="none"/>
            <a:tailEnd len="sm" w="sm" type="none"/>
          </a:ln>
        </p:spPr>
      </p:pic>
      <p:grpSp>
        <p:nvGrpSpPr>
          <p:cNvPr id="391" name="Google Shape;391;p43"/>
          <p:cNvGrpSpPr/>
          <p:nvPr/>
        </p:nvGrpSpPr>
        <p:grpSpPr>
          <a:xfrm>
            <a:off x="372550" y="1322513"/>
            <a:ext cx="3998400" cy="3450000"/>
            <a:chOff x="266125" y="1322525"/>
            <a:chExt cx="3998400" cy="3450000"/>
          </a:xfrm>
        </p:grpSpPr>
        <p:grpSp>
          <p:nvGrpSpPr>
            <p:cNvPr id="392" name="Google Shape;392;p43"/>
            <p:cNvGrpSpPr/>
            <p:nvPr/>
          </p:nvGrpSpPr>
          <p:grpSpPr>
            <a:xfrm>
              <a:off x="266125" y="1322525"/>
              <a:ext cx="3998400" cy="3450000"/>
              <a:chOff x="4788375" y="1246325"/>
              <a:chExt cx="3998400" cy="3450000"/>
            </a:xfrm>
          </p:grpSpPr>
          <p:sp>
            <p:nvSpPr>
              <p:cNvPr id="393" name="Google Shape;393;p43"/>
              <p:cNvSpPr txBox="1"/>
              <p:nvPr/>
            </p:nvSpPr>
            <p:spPr>
              <a:xfrm>
                <a:off x="4788375" y="1246325"/>
                <a:ext cx="3998400" cy="494100"/>
              </a:xfrm>
              <a:prstGeom prst="rect">
                <a:avLst/>
              </a:prstGeom>
              <a:solidFill>
                <a:srgbClr val="005AC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1000"/>
                  </a:spcAft>
                  <a:buNone/>
                </a:pPr>
                <a:r>
                  <a:rPr b="1" lang="en" sz="1300">
                    <a:solidFill>
                      <a:schemeClr val="lt1"/>
                    </a:solidFill>
                    <a:latin typeface="Montserrat"/>
                    <a:ea typeface="Montserrat"/>
                    <a:cs typeface="Montserrat"/>
                    <a:sym typeface="Montserrat"/>
                  </a:rPr>
                  <a:t>6 Posts in Random Order</a:t>
                </a:r>
                <a:endParaRPr b="1" sz="1300">
                  <a:solidFill>
                    <a:srgbClr val="FFFFFF"/>
                  </a:solidFill>
                  <a:latin typeface="Montserrat"/>
                  <a:ea typeface="Montserrat"/>
                  <a:cs typeface="Montserrat"/>
                  <a:sym typeface="Montserrat"/>
                </a:endParaRPr>
              </a:p>
            </p:txBody>
          </p:sp>
          <p:sp>
            <p:nvSpPr>
              <p:cNvPr id="394" name="Google Shape;394;p43"/>
              <p:cNvSpPr txBox="1"/>
              <p:nvPr/>
            </p:nvSpPr>
            <p:spPr>
              <a:xfrm>
                <a:off x="4788375" y="1740425"/>
                <a:ext cx="3998400" cy="2955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5AC0"/>
                  </a:buClr>
                  <a:buSzPts val="1300"/>
                  <a:buFont typeface="Montserrat"/>
                  <a:buChar char="●"/>
                </a:pPr>
                <a:r>
                  <a:rPr lang="en" sz="1300">
                    <a:solidFill>
                      <a:schemeClr val="dk2"/>
                    </a:solidFill>
                    <a:latin typeface="Montserrat"/>
                    <a:ea typeface="Montserrat"/>
                    <a:cs typeface="Montserrat"/>
                    <a:sym typeface="Montserrat"/>
                  </a:rPr>
                  <a:t>True (no graph)</a:t>
                </a:r>
                <a:endParaRPr sz="1300">
                  <a:solidFill>
                    <a:schemeClr val="dk2"/>
                  </a:solidFill>
                  <a:latin typeface="Montserrat"/>
                  <a:ea typeface="Montserrat"/>
                  <a:cs typeface="Montserrat"/>
                  <a:sym typeface="Montserrat"/>
                </a:endParaRPr>
              </a:p>
              <a:p>
                <a:pPr indent="-311150" lvl="0" marL="457200" rtl="0" algn="l">
                  <a:lnSpc>
                    <a:spcPct val="115000"/>
                  </a:lnSpc>
                  <a:spcBef>
                    <a:spcPts val="700"/>
                  </a:spcBef>
                  <a:spcAft>
                    <a:spcPts val="0"/>
                  </a:spcAft>
                  <a:buClr>
                    <a:srgbClr val="005AC0"/>
                  </a:buClr>
                  <a:buSzPts val="1300"/>
                  <a:buFont typeface="Montserrat"/>
                  <a:buChar char="●"/>
                </a:pPr>
                <a:r>
                  <a:rPr lang="en" sz="1300">
                    <a:solidFill>
                      <a:schemeClr val="dk2"/>
                    </a:solidFill>
                    <a:latin typeface="Montserrat"/>
                    <a:ea typeface="Montserrat"/>
                    <a:cs typeface="Montserrat"/>
                    <a:sym typeface="Montserrat"/>
                  </a:rPr>
                  <a:t>True (with graph)</a:t>
                </a:r>
                <a:endParaRPr sz="1300">
                  <a:solidFill>
                    <a:schemeClr val="dk2"/>
                  </a:solidFill>
                  <a:latin typeface="Montserrat"/>
                  <a:ea typeface="Montserrat"/>
                  <a:cs typeface="Montserrat"/>
                  <a:sym typeface="Montserrat"/>
                </a:endParaRPr>
              </a:p>
              <a:p>
                <a:pPr indent="-311150" lvl="0" marL="457200" rtl="0" algn="l">
                  <a:lnSpc>
                    <a:spcPct val="115000"/>
                  </a:lnSpc>
                  <a:spcBef>
                    <a:spcPts val="700"/>
                  </a:spcBef>
                  <a:spcAft>
                    <a:spcPts val="0"/>
                  </a:spcAft>
                  <a:buClr>
                    <a:srgbClr val="005AC0"/>
                  </a:buClr>
                  <a:buSzPts val="1300"/>
                  <a:buFont typeface="Montserrat"/>
                  <a:buChar char="●"/>
                </a:pPr>
                <a:r>
                  <a:rPr lang="en" sz="1300">
                    <a:solidFill>
                      <a:schemeClr val="dk2"/>
                    </a:solidFill>
                    <a:latin typeface="Montserrat"/>
                    <a:ea typeface="Montserrat"/>
                    <a:cs typeface="Montserrat"/>
                    <a:sym typeface="Montserrat"/>
                  </a:rPr>
                  <a:t>Anecdote</a:t>
                </a:r>
                <a:endParaRPr sz="1300">
                  <a:solidFill>
                    <a:schemeClr val="dk2"/>
                  </a:solidFill>
                  <a:latin typeface="Montserrat"/>
                  <a:ea typeface="Montserrat"/>
                  <a:cs typeface="Montserrat"/>
                  <a:sym typeface="Montserrat"/>
                </a:endParaRPr>
              </a:p>
              <a:p>
                <a:pPr indent="-311150" lvl="0" marL="457200" rtl="0" algn="l">
                  <a:lnSpc>
                    <a:spcPct val="115000"/>
                  </a:lnSpc>
                  <a:spcBef>
                    <a:spcPts val="700"/>
                  </a:spcBef>
                  <a:spcAft>
                    <a:spcPts val="0"/>
                  </a:spcAft>
                  <a:buClr>
                    <a:srgbClr val="005AC0"/>
                  </a:buClr>
                  <a:buSzPts val="1300"/>
                  <a:buFont typeface="Montserrat"/>
                  <a:buChar char="●"/>
                </a:pPr>
                <a:r>
                  <a:rPr lang="en" sz="1300">
                    <a:solidFill>
                      <a:schemeClr val="dk2"/>
                    </a:solidFill>
                    <a:latin typeface="Montserrat"/>
                    <a:ea typeface="Montserrat"/>
                    <a:cs typeface="Montserrat"/>
                    <a:sym typeface="Montserrat"/>
                  </a:rPr>
                  <a:t>Misleading graph</a:t>
                </a:r>
                <a:endParaRPr sz="1300">
                  <a:solidFill>
                    <a:schemeClr val="dk2"/>
                  </a:solidFill>
                  <a:latin typeface="Montserrat"/>
                  <a:ea typeface="Montserrat"/>
                  <a:cs typeface="Montserrat"/>
                  <a:sym typeface="Montserrat"/>
                </a:endParaRPr>
              </a:p>
              <a:p>
                <a:pPr indent="-311150" lvl="0" marL="457200" rtl="0" algn="l">
                  <a:lnSpc>
                    <a:spcPct val="115000"/>
                  </a:lnSpc>
                  <a:spcBef>
                    <a:spcPts val="700"/>
                  </a:spcBef>
                  <a:spcAft>
                    <a:spcPts val="0"/>
                  </a:spcAft>
                  <a:buClr>
                    <a:srgbClr val="005AC0"/>
                  </a:buClr>
                  <a:buSzPts val="1300"/>
                  <a:buFont typeface="Montserrat"/>
                  <a:buChar char="●"/>
                </a:pPr>
                <a:r>
                  <a:rPr lang="en" sz="1300">
                    <a:solidFill>
                      <a:schemeClr val="dk2"/>
                    </a:solidFill>
                    <a:latin typeface="Montserrat"/>
                    <a:ea typeface="Montserrat"/>
                    <a:cs typeface="Montserrat"/>
                    <a:sym typeface="Montserrat"/>
                  </a:rPr>
                  <a:t>False comparison</a:t>
                </a:r>
                <a:endParaRPr sz="1300">
                  <a:solidFill>
                    <a:schemeClr val="dk2"/>
                  </a:solidFill>
                  <a:latin typeface="Montserrat"/>
                  <a:ea typeface="Montserrat"/>
                  <a:cs typeface="Montserrat"/>
                  <a:sym typeface="Montserrat"/>
                </a:endParaRPr>
              </a:p>
              <a:p>
                <a:pPr indent="-311150" lvl="0" marL="457200" rtl="0" algn="l">
                  <a:lnSpc>
                    <a:spcPct val="115000"/>
                  </a:lnSpc>
                  <a:spcBef>
                    <a:spcPts val="700"/>
                  </a:spcBef>
                  <a:spcAft>
                    <a:spcPts val="700"/>
                  </a:spcAft>
                  <a:buClr>
                    <a:srgbClr val="005AC0"/>
                  </a:buClr>
                  <a:buSzPts val="1300"/>
                  <a:buFont typeface="Montserrat"/>
                  <a:buChar char="●"/>
                </a:pPr>
                <a:r>
                  <a:rPr lang="en" sz="1300">
                    <a:solidFill>
                      <a:schemeClr val="dk2"/>
                    </a:solidFill>
                    <a:latin typeface="Montserrat"/>
                    <a:ea typeface="Montserrat"/>
                    <a:cs typeface="Montserrat"/>
                    <a:sym typeface="Montserrat"/>
                  </a:rPr>
                  <a:t>Combined (with non-misleading graph)</a:t>
                </a:r>
                <a:endParaRPr sz="1300">
                  <a:solidFill>
                    <a:schemeClr val="dk2"/>
                  </a:solidFill>
                  <a:latin typeface="Montserrat"/>
                  <a:ea typeface="Montserrat"/>
                  <a:cs typeface="Montserrat"/>
                  <a:sym typeface="Montserrat"/>
                </a:endParaRPr>
              </a:p>
            </p:txBody>
          </p:sp>
        </p:grpSp>
        <p:sp>
          <p:nvSpPr>
            <p:cNvPr id="395" name="Google Shape;395;p43"/>
            <p:cNvSpPr/>
            <p:nvPr/>
          </p:nvSpPr>
          <p:spPr>
            <a:xfrm>
              <a:off x="459625" y="3863087"/>
              <a:ext cx="3611400" cy="73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latin typeface="Montserrat"/>
                  <a:ea typeface="Montserrat"/>
                  <a:cs typeface="Montserrat"/>
                  <a:sym typeface="Montserrat"/>
                </a:rPr>
                <a:t>We used 2 post of each type in the survey – one for the pre-test and one for the post-test</a:t>
              </a:r>
              <a:endParaRPr i="1" sz="1300">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81"/>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3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irst Draf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